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3"/>
    <p:sldMasterId id="2147483659" r:id="rId4"/>
  </p:sldMasterIdLst>
  <p:notesMasterIdLst>
    <p:notesMasterId r:id="rId22"/>
  </p:notesMasterIdLst>
  <p:handoutMasterIdLst>
    <p:handoutMasterId r:id="rId23"/>
  </p:handoutMasterIdLst>
  <p:sldIdLst>
    <p:sldId id="451" r:id="rId5"/>
    <p:sldId id="2147480215" r:id="rId6"/>
    <p:sldId id="445" r:id="rId7"/>
    <p:sldId id="450" r:id="rId8"/>
    <p:sldId id="434" r:id="rId9"/>
    <p:sldId id="447" r:id="rId10"/>
    <p:sldId id="449" r:id="rId11"/>
    <p:sldId id="448" r:id="rId12"/>
    <p:sldId id="435" r:id="rId13"/>
    <p:sldId id="436" r:id="rId14"/>
    <p:sldId id="437" r:id="rId15"/>
    <p:sldId id="438" r:id="rId16"/>
    <p:sldId id="439" r:id="rId17"/>
    <p:sldId id="440" r:id="rId18"/>
    <p:sldId id="441" r:id="rId19"/>
    <p:sldId id="442" r:id="rId20"/>
    <p:sldId id="443" r:id="rId21"/>
  </p:sldIdLst>
  <p:sldSz cx="9144000" cy="5143500" type="screen16x9"/>
  <p:notesSz cx="7086600" cy="93726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b="1" i="1" kern="1200">
        <a:solidFill>
          <a:srgbClr val="FFCC99"/>
        </a:solidFill>
        <a:latin typeface="Arial" charset="0"/>
        <a:ea typeface="ヒラギノ角ゴ Pro W3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2" userDrawn="1">
          <p15:clr>
            <a:srgbClr val="A4A3A4"/>
          </p15:clr>
        </p15:guide>
        <p15:guide id="2" orient="horz" pos="492" userDrawn="1">
          <p15:clr>
            <a:srgbClr val="A4A3A4"/>
          </p15:clr>
        </p15:guide>
        <p15:guide id="3" pos="336" userDrawn="1">
          <p15:clr>
            <a:srgbClr val="A4A3A4"/>
          </p15:clr>
        </p15:guide>
        <p15:guide id="4" pos="5617" userDrawn="1">
          <p15:clr>
            <a:srgbClr val="A4A3A4"/>
          </p15:clr>
        </p15:guide>
        <p15:guide id="5" orient="horz" pos="4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2FEB02-5ADB-3338-145F-A34D1F4D51DE}" name="Tricia Rawh" initials="TR" userId="S::trawh@crf.org::c4602782-72c4-4201-87ff-5f6b4e9b07af" providerId="AD"/>
  <p188:author id="{A59AD692-398F-55F3-5057-565579E37377}" name="Christopher Rugen" initials="CR" userId="S::crugen@crf.org::490d1898-99a5-435a-95a0-ef1b09c76f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637"/>
    <a:srgbClr val="075090"/>
    <a:srgbClr val="00E3FF"/>
    <a:srgbClr val="FF9C15"/>
    <a:srgbClr val="315575"/>
    <a:srgbClr val="0A2D74"/>
    <a:srgbClr val="4A5F6F"/>
    <a:srgbClr val="011D32"/>
    <a:srgbClr val="002E4B"/>
    <a:srgbClr val="FEB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3904" autoAdjust="0"/>
  </p:normalViewPr>
  <p:slideViewPr>
    <p:cSldViewPr snapToGrid="0">
      <p:cViewPr varScale="1">
        <p:scale>
          <a:sx n="137" d="100"/>
          <a:sy n="137" d="100"/>
        </p:scale>
        <p:origin x="1140" y="120"/>
      </p:cViewPr>
      <p:guideLst>
        <p:guide orient="horz" pos="252"/>
        <p:guide orient="horz" pos="492"/>
        <p:guide pos="336"/>
        <p:guide pos="5617"/>
        <p:guide orient="horz" pos="4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fld id="{120BD924-28BB-4ACF-9591-266011CB8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3263"/>
            <a:ext cx="6248400" cy="3516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52938"/>
            <a:ext cx="5197475" cy="4216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l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038" tIns="47020" rIns="94038" bIns="47020" numCol="1" anchor="b" anchorCtr="0" compatLnSpc="1">
            <a:prstTxWarp prst="textNoShape">
              <a:avLst/>
            </a:prstTxWarp>
          </a:bodyPr>
          <a:lstStyle>
            <a:lvl1pPr algn="r" defTabSz="939800">
              <a:defRPr sz="1200" b="0" i="0">
                <a:solidFill>
                  <a:schemeClr val="tx1"/>
                </a:solidFill>
                <a:effectLst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fld id="{FAE678BB-763C-40DF-B781-F9D40CCA7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62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42A8D0-09EC-42FB-90C5-B1D1E1AB5C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/>
                <a:cs typeface="ヒラギノ角ゴ Pro W3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8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9D11A-3AA4-6A36-1C9C-8A26AD0CA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7D1F9ACB-1D70-0DB7-EB85-F70A20D7E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11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1FC29242-4208-DEB0-ACEF-2F4E753E96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11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63CCA55-EB7C-BC9C-5DA3-8DE55EABA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5BAE585-764B-03C9-6C63-471134F04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34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9D11A-3AA4-6A36-1C9C-8A26AD0CA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7D1F9ACB-1D70-0DB7-EB85-F70A20D7E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12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1FC29242-4208-DEB0-ACEF-2F4E753E96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12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63CCA55-EB7C-BC9C-5DA3-8DE55EABA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5BAE585-764B-03C9-6C63-471134F04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46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9D11A-3AA4-6A36-1C9C-8A26AD0CA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7D1F9ACB-1D70-0DB7-EB85-F70A20D7E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13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1FC29242-4208-DEB0-ACEF-2F4E753E96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13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63CCA55-EB7C-BC9C-5DA3-8DE55EABA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5BAE585-764B-03C9-6C63-471134F04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98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9D11A-3AA4-6A36-1C9C-8A26AD0CA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7D1F9ACB-1D70-0DB7-EB85-F70A20D7E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14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1FC29242-4208-DEB0-ACEF-2F4E753E96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14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63CCA55-EB7C-BC9C-5DA3-8DE55EABA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5BAE585-764B-03C9-6C63-471134F04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56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9D11A-3AA4-6A36-1C9C-8A26AD0CA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7D1F9ACB-1D70-0DB7-EB85-F70A20D7E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15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1FC29242-4208-DEB0-ACEF-2F4E753E96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15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63CCA55-EB7C-BC9C-5DA3-8DE55EABA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5BAE585-764B-03C9-6C63-471134F04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21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191B2-C354-D51D-3FF7-093D3A2F8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0855F81A-6B93-BB99-6EFC-19B01C96C8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16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C1AC20AA-7EEE-5006-0B87-AB185F27CD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16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E7953BB0-BC78-6A2A-77E9-8FA309454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B6D4C63-A1B7-0EE0-C921-61914D24A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3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E90AC-257C-AFB3-87DD-C344A8CA9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1E11B052-409A-32C6-C38A-27143EB3E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2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B38D568C-C7FF-E084-3169-3598C142A6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2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090B1176-95EC-FF92-3E94-CBB2CDA7A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9B48CE24-0A32-A10C-D914-5D61B42A1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4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D51E-9CB6-9B9C-D0EA-A9753E605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BEF05E38-8A8A-996D-DA70-2D52B3BE3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4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13F2A44C-C531-B95D-317D-E10ACAB8E9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4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A5FAD78-B77B-3C66-9D98-84B2D6F0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188EAE1-87FE-C18D-9B39-113511F7B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66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D51E-9CB6-9B9C-D0EA-A9753E605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BEF05E38-8A8A-996D-DA70-2D52B3BE3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5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13F2A44C-C531-B95D-317D-E10ACAB8E9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5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A5FAD78-B77B-3C66-9D98-84B2D6F0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188EAE1-87FE-C18D-9B39-113511F7B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555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DD33B-9DB0-7568-7225-59C9CB57B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F9B04ADA-AD48-A0B7-CF57-82EA111E16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6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203173F7-DB2D-75D8-6208-2300574DC9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6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6C6F8E59-8758-C4AC-97AD-13EA1DE203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D845A783-6E79-8F15-817C-6BBB03918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18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D51E-9CB6-9B9C-D0EA-A9753E605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BEF05E38-8A8A-996D-DA70-2D52B3BE3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7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13F2A44C-C531-B95D-317D-E10ACAB8E9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7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A5FAD78-B77B-3C66-9D98-84B2D6F0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188EAE1-87FE-C18D-9B39-113511F7B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28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D51E-9CB6-9B9C-D0EA-A9753E605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BEF05E38-8A8A-996D-DA70-2D52B3BE3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8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13F2A44C-C531-B95D-317D-E10ACAB8E9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8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A5FAD78-B77B-3C66-9D98-84B2D6F0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188EAE1-87FE-C18D-9B39-113511F7B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32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F7819-7EE1-E3A2-E8C2-0D86A7324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89BD6BF-6001-EFF3-FD81-59C482E69D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9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BD01D2B0-621A-5D12-B7C4-DFB4FDEDBC1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9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B768958-02D1-27AD-2826-F3779EE63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11FD12E-85EB-5C99-0DC4-245FCB9F98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176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9D11A-3AA4-6A36-1C9C-8A26AD0CA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7D1F9ACB-1D70-0DB7-EB85-F70A20D7E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56B38F-EC4A-4B53-8EF7-317A2392EFA8}" type="slidenum">
              <a:rPr lang="en-US" smtClean="0">
                <a:ea typeface="ヒラギノ角ゴ Pro W3"/>
                <a:cs typeface="ヒラギノ角ゴ Pro W3"/>
              </a:rPr>
              <a:pPr/>
              <a:t>10</a:t>
            </a:fld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9458" name="Rectangle 7">
            <a:extLst>
              <a:ext uri="{FF2B5EF4-FFF2-40B4-BE49-F238E27FC236}">
                <a16:creationId xmlns:a16="http://schemas.microsoft.com/office/drawing/2014/main" id="{1FC29242-4208-DEB0-ACEF-2F4E753E96C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038" tIns="47020" rIns="94038" bIns="47020" anchor="b"/>
          <a:lstStyle/>
          <a:p>
            <a:pPr algn="r" defTabSz="939800"/>
            <a:fld id="{1503E6FF-46BE-4FDC-873A-65694A840145}" type="slidenum">
              <a:rPr lang="en-US" sz="1200" b="0" i="0">
                <a:solidFill>
                  <a:schemeClr val="tx1"/>
                </a:solidFill>
                <a:cs typeface="ヒラギノ角ゴ Pro W3"/>
              </a:rPr>
              <a:pPr algn="r" defTabSz="939800"/>
              <a:t>10</a:t>
            </a:fld>
            <a:endParaRPr lang="en-US" sz="1200" b="0" i="0">
              <a:solidFill>
                <a:schemeClr val="tx1"/>
              </a:solidFill>
              <a:cs typeface="ヒラギノ角ゴ Pro W3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63CCA55-EB7C-BC9C-5DA3-8DE55EABA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248400" cy="3516312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A5BAE585-764B-03C9-6C63-471134F04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430" tIns="46215" rIns="92430" bIns="46215"/>
          <a:lstStyle/>
          <a:p>
            <a:pPr marL="228600" indent="-228600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4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2959894"/>
            <a:ext cx="8185150" cy="709613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</p:spPr>
        <p:txBody>
          <a:bodyPr anchor="ctr" anchorCtr="1"/>
          <a:lstStyle/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4" y="1056598"/>
            <a:ext cx="7589837" cy="484748"/>
          </a:xfrm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18160"/>
            <a:ext cx="8185150" cy="666750"/>
          </a:xfrm>
        </p:spPr>
        <p:txBody>
          <a:bodyPr anchorCtr="1"/>
          <a:lstStyle>
            <a:lvl1pPr marL="0" indent="0" algn="ctr">
              <a:buSzTx/>
              <a:buFontTx/>
              <a:buNone/>
              <a:defRPr sz="2500" i="1" baseline="0"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561975" y="2959894"/>
            <a:ext cx="8185150" cy="709613"/>
          </a:xfrm>
          <a:prstGeom prst="rect">
            <a:avLst/>
          </a:prstGeom>
          <a:noFill/>
          <a:ln>
            <a:noFill/>
          </a:ln>
          <a:effectLst>
            <a:outerShdw dist="45791" dir="8778596" algn="ctr" rotWithShape="0">
              <a:schemeClr val="bg2"/>
            </a:outerShdw>
          </a:effectLst>
        </p:spPr>
        <p:txBody>
          <a:bodyPr anchor="ctr" anchorCtr="1"/>
          <a:lstStyle/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  <a:p>
            <a:pPr algn="ctr">
              <a:lnSpc>
                <a:spcPct val="95000"/>
              </a:lnSpc>
              <a:buClr>
                <a:schemeClr val="tx2"/>
              </a:buClr>
              <a:defRPr/>
            </a:pPr>
            <a:endParaRPr lang="en-US" sz="1950">
              <a:solidFill>
                <a:srgbClr val="DDDDDD"/>
              </a:solidFill>
              <a:ea typeface="ヒラギノ角ゴ Pro W3" pitchFamily="-111" charset="-128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92164" y="1056598"/>
            <a:ext cx="7589837" cy="484748"/>
          </a:xfrm>
        </p:spPr>
        <p:txBody>
          <a:bodyPr lIns="0" rIns="0" anchor="ctr">
            <a:spAutoFit/>
          </a:bodyPr>
          <a:lstStyle>
            <a:lvl1pPr>
              <a:lnSpc>
                <a:spcPct val="85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18160"/>
            <a:ext cx="8185150" cy="666750"/>
          </a:xfrm>
        </p:spPr>
        <p:txBody>
          <a:bodyPr anchorCtr="1"/>
          <a:lstStyle>
            <a:lvl1pPr marL="0" indent="0" algn="ctr">
              <a:buSzTx/>
              <a:buFontTx/>
              <a:buNone/>
              <a:defRPr sz="2500" i="1" baseline="0"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8219933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351680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09663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9663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2424058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168369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798950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272894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260934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000099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FF247-5EE4-4936-B11D-6671E0B73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23" y="168522"/>
            <a:ext cx="8641556" cy="324000"/>
          </a:xfrm>
        </p:spPr>
        <p:txBody>
          <a:bodyPr/>
          <a:lstStyle/>
          <a:p>
            <a:r>
              <a:rPr lang="en-US" noProof="0"/>
              <a:t>Insert 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476137-C287-4C11-AFF6-7C8C566AE0D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57B885-2AF5-4665-9624-EB0CC2E8B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CEDC83-A963-48F9-9FA1-0CBC7C2824F5}" type="slidenum">
              <a:rPr kumimoji="0" 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rial" charset="0"/>
                <a:ea typeface="ヒラギノ角ゴ Pro W3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Arial" charset="0"/>
              <a:ea typeface="ヒラギノ角ゴ Pro W3"/>
              <a:cs typeface="Arial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51223" y="519522"/>
            <a:ext cx="8641556" cy="2700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1950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950"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1950"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1950"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1950">
                <a:latin typeface="+mj-lt"/>
              </a:defRPr>
            </a:lvl5pPr>
          </a:lstStyle>
          <a:p>
            <a:pPr lvl="0"/>
            <a:r>
              <a:rPr lang="de-DE"/>
              <a:t>Insert </a:t>
            </a:r>
            <a:r>
              <a:rPr lang="de-DE" err="1"/>
              <a:t>Subtitle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49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 baseline="0"/>
            </a:lvl1pPr>
            <a:lvl2pPr>
              <a:defRPr sz="1800" baseline="0"/>
            </a:lvl2pPr>
            <a:lvl3pPr>
              <a:defRPr sz="1600" baseline="0"/>
            </a:lvl3pPr>
            <a:lvl4pPr>
              <a:defRPr sz="14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09663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9663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tue of liberty and a cityscape&#10;&#10;AI-generated content may be incorrect.">
            <a:extLst>
              <a:ext uri="{FF2B5EF4-FFF2-40B4-BE49-F238E27FC236}">
                <a16:creationId xmlns:a16="http://schemas.microsoft.com/office/drawing/2014/main" id="{97AD5DD4-218F-DD49-C85C-2D5A20477C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2BA46F-0F02-8778-1332-3CB2DC854C90}"/>
              </a:ext>
            </a:extLst>
          </p:cNvPr>
          <p:cNvSpPr/>
          <p:nvPr userDrawn="1"/>
        </p:nvSpPr>
        <p:spPr bwMode="auto">
          <a:xfrm>
            <a:off x="-1" y="0"/>
            <a:ext cx="9143999" cy="5143500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chemeClr val="bg1">
                  <a:alpha val="25000"/>
                </a:schemeClr>
              </a:gs>
              <a:gs pos="20000">
                <a:schemeClr val="bg1"/>
              </a:gs>
              <a:gs pos="20000">
                <a:schemeClr val="bg1"/>
              </a:gs>
            </a:gsLst>
            <a:lin ang="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>
              <a:ln>
                <a:noFill/>
              </a:ln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ヒラギノ角ゴ Pro W3" pitchFamily="-111" charset="-12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B082BF-DD8A-263A-2B62-112C113F0E63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638816" y="3615106"/>
            <a:ext cx="74930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6239DC5-7688-CD82-E79A-AD062443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43" y="374927"/>
            <a:ext cx="7769225" cy="1581459"/>
          </a:xfrm>
        </p:spPr>
        <p:txBody>
          <a:bodyPr/>
          <a:lstStyle>
            <a:lvl1pPr algn="l">
              <a:defRPr sz="4400" baseline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1FCD08-E7F2-C0AE-5EFA-24568D2DC8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0" y="2542032"/>
            <a:ext cx="7546888" cy="914400"/>
          </a:xfrm>
        </p:spPr>
        <p:txBody>
          <a:bodyPr/>
          <a:lstStyle>
            <a:lvl1pPr marL="0" indent="0">
              <a:buFontTx/>
              <a:buNone/>
              <a:defRPr sz="2800" b="1" i="1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 sz="2800" b="1" i="1">
                <a:solidFill>
                  <a:schemeClr val="accent2"/>
                </a:solidFill>
              </a:defRPr>
            </a:lvl2pPr>
            <a:lvl3pPr marL="685800" indent="0">
              <a:buFontTx/>
              <a:buNone/>
              <a:defRPr sz="2800" b="1" i="1">
                <a:solidFill>
                  <a:schemeClr val="accent2"/>
                </a:solidFill>
              </a:defRPr>
            </a:lvl3pPr>
            <a:lvl4pPr marL="1028700" indent="0">
              <a:buFontTx/>
              <a:buNone/>
              <a:defRPr sz="2800" b="1" i="1">
                <a:solidFill>
                  <a:schemeClr val="accent2"/>
                </a:solidFill>
              </a:defRPr>
            </a:lvl4pPr>
            <a:lvl5pPr marL="1371600" indent="0">
              <a:buFontTx/>
              <a:buNone/>
              <a:defRPr sz="2800" b="1" i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82976446-CCF1-3ED0-AA6C-8FF96CCA91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6" y="3797636"/>
            <a:ext cx="2259779" cy="111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41609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4" y="116681"/>
            <a:ext cx="77692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09663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5" r:id="rId3"/>
    <p:sldLayoutId id="2147483654" r:id="rId4"/>
    <p:sldLayoutId id="2147483653" r:id="rId5"/>
    <p:sldLayoutId id="2147483652" r:id="rId6"/>
    <p:sldLayoutId id="2147483651" r:id="rId7"/>
    <p:sldLayoutId id="2147483650" r:id="rId8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 baseline="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2100" b="0" baseline="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¡"/>
        <a:defRPr sz="1800" b="0" baseline="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Char char="•"/>
        <a:defRPr sz="1600" b="0" baseline="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Char char="–"/>
        <a:defRPr sz="1400" b="0" baseline="0">
          <a:solidFill>
            <a:schemeClr val="bg1"/>
          </a:solidFill>
          <a:latin typeface="+mj-lt"/>
        </a:defRPr>
      </a:lvl4pPr>
      <a:lvl5pPr marL="1543050" indent="-171450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Char char="»"/>
        <a:defRPr sz="1200" b="0" baseline="0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4" y="116681"/>
            <a:ext cx="77692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09663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3764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 baseline="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110000"/>
        <a:buChar char="•"/>
        <a:defRPr sz="2100" b="0" baseline="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¡"/>
        <a:defRPr sz="1800" b="0" baseline="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Char char="•"/>
        <a:defRPr sz="1600" b="0" baseline="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Char char="–"/>
        <a:defRPr sz="1400" b="0" baseline="0">
          <a:solidFill>
            <a:schemeClr val="bg1"/>
          </a:solidFill>
          <a:latin typeface="+mj-lt"/>
        </a:defRPr>
      </a:lvl4pPr>
      <a:lvl5pPr marL="1543050" indent="-171450" algn="l" rtl="0" eaLnBrk="0" fontAlgn="base" hangingPunct="0">
        <a:spcBef>
          <a:spcPct val="30000"/>
        </a:spcBef>
        <a:spcAft>
          <a:spcPct val="0"/>
        </a:spcAft>
        <a:buClr>
          <a:schemeClr val="accent2"/>
        </a:buClr>
        <a:buChar char="»"/>
        <a:defRPr sz="1200" b="0" baseline="0">
          <a:solidFill>
            <a:schemeClr val="bg1"/>
          </a:solidFill>
          <a:latin typeface="+mn-lt"/>
        </a:defRPr>
      </a:lvl5pPr>
      <a:lvl6pPr marL="18859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30000"/>
        </a:spcBef>
        <a:spcAft>
          <a:spcPct val="0"/>
        </a:spcAft>
        <a:buChar char="»"/>
        <a:defRPr sz="15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video" Target="../media/media4.mp4"/><Relationship Id="rId16" Type="http://schemas.openxmlformats.org/officeDocument/2006/relationships/image" Target="../media/image33.png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28.png"/><Relationship Id="rId5" Type="http://schemas.microsoft.com/office/2007/relationships/media" Target="../media/media6.mp4"/><Relationship Id="rId15" Type="http://schemas.openxmlformats.org/officeDocument/2006/relationships/image" Target="../media/image32.png"/><Relationship Id="rId10" Type="http://schemas.openxmlformats.org/officeDocument/2006/relationships/notesSlide" Target="../notesSlides/notesSlide10.xml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9.mp4"/><Relationship Id="rId7" Type="http://schemas.openxmlformats.org/officeDocument/2006/relationships/image" Target="../media/image36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video" Target="../media/media9.mp4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mp4"/><Relationship Id="rId13" Type="http://schemas.openxmlformats.org/officeDocument/2006/relationships/image" Target="../media/image41.png"/><Relationship Id="rId18" Type="http://schemas.microsoft.com/office/2007/relationships/hdphoto" Target="../media/hdphoto5.wdp"/><Relationship Id="rId3" Type="http://schemas.microsoft.com/office/2007/relationships/media" Target="../media/media11.mp4"/><Relationship Id="rId7" Type="http://schemas.microsoft.com/office/2007/relationships/media" Target="../media/media13.mp4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video" Target="../media/media10.mp4"/><Relationship Id="rId16" Type="http://schemas.microsoft.com/office/2007/relationships/hdphoto" Target="../media/hdphoto4.wdp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39.png"/><Relationship Id="rId5" Type="http://schemas.microsoft.com/office/2007/relationships/media" Target="../media/media12.mp4"/><Relationship Id="rId15" Type="http://schemas.openxmlformats.org/officeDocument/2006/relationships/image" Target="../media/image43.png"/><Relationship Id="rId10" Type="http://schemas.openxmlformats.org/officeDocument/2006/relationships/notesSlide" Target="../notesSlides/notesSlide12.xml"/><Relationship Id="rId4" Type="http://schemas.openxmlformats.org/officeDocument/2006/relationships/video" Target="../media/media11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17.mp4"/><Relationship Id="rId13" Type="http://schemas.openxmlformats.org/officeDocument/2006/relationships/image" Target="../media/image47.jpeg"/><Relationship Id="rId3" Type="http://schemas.microsoft.com/office/2007/relationships/media" Target="../media/media15.mp4"/><Relationship Id="rId7" Type="http://schemas.microsoft.com/office/2007/relationships/media" Target="../media/media17.mp4"/><Relationship Id="rId12" Type="http://schemas.openxmlformats.org/officeDocument/2006/relationships/image" Target="../media/image46.png"/><Relationship Id="rId2" Type="http://schemas.openxmlformats.org/officeDocument/2006/relationships/video" Target="../media/media14.mp4"/><Relationship Id="rId16" Type="http://schemas.openxmlformats.org/officeDocument/2006/relationships/image" Target="../media/image50.jpeg"/><Relationship Id="rId1" Type="http://schemas.microsoft.com/office/2007/relationships/media" Target="../media/media14.mp4"/><Relationship Id="rId6" Type="http://schemas.openxmlformats.org/officeDocument/2006/relationships/video" Target="../media/media16.mp4"/><Relationship Id="rId11" Type="http://schemas.openxmlformats.org/officeDocument/2006/relationships/image" Target="../media/image45.png"/><Relationship Id="rId5" Type="http://schemas.microsoft.com/office/2007/relationships/media" Target="../media/media16.mp4"/><Relationship Id="rId15" Type="http://schemas.openxmlformats.org/officeDocument/2006/relationships/image" Target="../media/image49.png"/><Relationship Id="rId10" Type="http://schemas.openxmlformats.org/officeDocument/2006/relationships/notesSlide" Target="../notesSlides/notesSlide13.xml"/><Relationship Id="rId4" Type="http://schemas.openxmlformats.org/officeDocument/2006/relationships/video" Target="../media/media1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ECEA0546-1084-9904-B4E6-D62D4A81C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15" y="292946"/>
            <a:ext cx="8352785" cy="196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Calibri" panose="020F0502020204030204" pitchFamily="34" charset="0"/>
              </a:rPr>
              <a:t>Early Human Experience with the Trans-Septal Saturn TMVR System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778F8AF-35BF-49EA-683C-433F3A6DF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15" y="2120057"/>
            <a:ext cx="7965357" cy="152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257175" indent="-257175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1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¡"/>
              <a:defRPr sz="1800" b="0" baseline="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1600" b="0" baseline="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–"/>
              <a:defRPr sz="1400" b="0" baseline="0">
                <a:solidFill>
                  <a:schemeClr val="tx1"/>
                </a:solidFill>
                <a:latin typeface="+mj-lt"/>
              </a:defRPr>
            </a:lvl4pPr>
            <a:lvl5pPr marL="1543050" indent="-171450" algn="l" rtl="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1200" b="0" baseline="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30000"/>
              </a:spcBef>
              <a:spcAft>
                <a:spcPct val="0"/>
              </a:spcAft>
              <a:buChar char="»"/>
              <a:defRPr sz="15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B20CE"/>
              </a:buClr>
              <a:buSzPct val="110000"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Torsten Vahl, MD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B20CE"/>
              </a:buClr>
              <a:buSzPct val="110000"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Columbia University Irving Medical Center/ NYP Hospital</a:t>
            </a:r>
          </a:p>
          <a:p>
            <a:pPr marL="0" indent="0" eaLnBrk="1" hangingPunct="1">
              <a:buClr>
                <a:srgbClr val="0B20CE"/>
              </a:buClr>
              <a:buNone/>
            </a:pPr>
            <a:r>
              <a:rPr lang="en-US" sz="2800" i="0" dirty="0">
                <a:solidFill>
                  <a:srgbClr val="FEB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Paolo Denti, MD, Lauren S. Ranard, MD, Stefano Stella, MD, Giedrius </a:t>
            </a:r>
            <a:r>
              <a:rPr lang="en-US" sz="2800" i="0" dirty="0" err="1">
                <a:solidFill>
                  <a:srgbClr val="FEB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Davidavičius</a:t>
            </a:r>
            <a:r>
              <a:rPr lang="en-US" sz="2800" i="0" dirty="0">
                <a:solidFill>
                  <a:srgbClr val="FEB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MD, </a:t>
            </a:r>
            <a:r>
              <a:rPr lang="lt-LT" sz="2800" i="0" dirty="0">
                <a:solidFill>
                  <a:srgbClr val="FEB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Agnė Drąsutienė, MD, </a:t>
            </a:r>
            <a:r>
              <a:rPr lang="en-US" sz="2800" i="0" dirty="0" err="1">
                <a:solidFill>
                  <a:srgbClr val="FEB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Bajoras</a:t>
            </a:r>
            <a:r>
              <a:rPr lang="en-US" sz="2800" i="0" dirty="0">
                <a:solidFill>
                  <a:srgbClr val="FEB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Vilhelmas, MD, Teona </a:t>
            </a:r>
            <a:r>
              <a:rPr lang="en-US" sz="2800" i="0" dirty="0" err="1">
                <a:solidFill>
                  <a:srgbClr val="FEB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Zirakashvili</a:t>
            </a:r>
            <a:r>
              <a:rPr lang="en-US" sz="2800" i="0" dirty="0">
                <a:solidFill>
                  <a:srgbClr val="FEB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MD, Tamaz </a:t>
            </a:r>
            <a:r>
              <a:rPr lang="en-US" sz="2800" i="0" dirty="0" err="1">
                <a:solidFill>
                  <a:srgbClr val="FEB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Shaburishvili</a:t>
            </a:r>
            <a:r>
              <a:rPr lang="en-US" sz="2800" i="0" dirty="0">
                <a:solidFill>
                  <a:srgbClr val="FEB9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MD</a:t>
            </a:r>
          </a:p>
          <a:p>
            <a:pPr marL="0" indent="0" eaLnBrk="1" hangingPunct="1">
              <a:buClr>
                <a:srgbClr val="0B20CE"/>
              </a:buClr>
              <a:buNone/>
            </a:pPr>
            <a:r>
              <a:rPr lang="en-US" sz="2800" i="0" kern="0" dirty="0">
                <a:solidFill>
                  <a:srgbClr val="FEB91A"/>
                </a:solidFill>
                <a:latin typeface="Aptos" panose="020B0004020202020204" pitchFamily="34" charset="0"/>
              </a:rPr>
              <a:t>on behalf of the CASSINI investigators</a:t>
            </a: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C5858-F382-D281-5B62-C4652384C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D32B59E4-17CE-01A4-0CA0-0CA21289A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CAS 001-001 – </a:t>
            </a:r>
            <a:r>
              <a:rPr lang="pl-PL" sz="2600" i="1" dirty="0"/>
              <a:t>Preoperative </a:t>
            </a:r>
            <a:r>
              <a:rPr lang="en-US" sz="2600" i="1" dirty="0"/>
              <a:t>planning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CC2AE6-54AB-5223-4496-9B253BF38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663471"/>
              </p:ext>
            </p:extLst>
          </p:nvPr>
        </p:nvGraphicFramePr>
        <p:xfrm>
          <a:off x="3336805" y="3125459"/>
          <a:ext cx="2930803" cy="88859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449508">
                  <a:extLst>
                    <a:ext uri="{9D8B030D-6E8A-4147-A177-3AD203B41FA5}">
                      <a16:colId xmlns:a16="http://schemas.microsoft.com/office/drawing/2014/main" val="1582780992"/>
                    </a:ext>
                  </a:extLst>
                </a:gridCol>
                <a:gridCol w="557212">
                  <a:extLst>
                    <a:ext uri="{9D8B030D-6E8A-4147-A177-3AD203B41FA5}">
                      <a16:colId xmlns:a16="http://schemas.microsoft.com/office/drawing/2014/main" val="827952335"/>
                    </a:ext>
                  </a:extLst>
                </a:gridCol>
                <a:gridCol w="924083">
                  <a:extLst>
                    <a:ext uri="{9D8B030D-6E8A-4147-A177-3AD203B41FA5}">
                      <a16:colId xmlns:a16="http://schemas.microsoft.com/office/drawing/2014/main" val="1461422067"/>
                    </a:ext>
                  </a:extLst>
                </a:gridCol>
              </a:tblGrid>
              <a:tr h="295111">
                <a:tc gridSpan="2"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Fossa Ovalis Upper Rim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Height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4551421"/>
                  </a:ext>
                </a:extLst>
              </a:tr>
              <a:tr h="296740">
                <a:tc>
                  <a:txBody>
                    <a:bodyPr/>
                    <a:lstStyle/>
                    <a:p>
                      <a:pPr marL="36195" marR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effectLst/>
                        </a:rPr>
                        <a:t>End Systole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cm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2.8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570164"/>
                  </a:ext>
                </a:extLst>
              </a:tr>
              <a:tr h="296740">
                <a:tc>
                  <a:txBody>
                    <a:bodyPr/>
                    <a:lstStyle/>
                    <a:p>
                      <a:pPr marL="36195" marR="0" algn="ctr" defTabSz="914400" rtl="0" eaLnBrk="1" fontAlgn="base" latinLnBrk="0" hangingPunct="1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 Diastole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cm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2.9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617212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0A56F21-B77E-7913-FD72-2DDF80A462B0}"/>
              </a:ext>
            </a:extLst>
          </p:cNvPr>
          <p:cNvGrpSpPr>
            <a:grpSpLocks noChangeAspect="1"/>
          </p:cNvGrpSpPr>
          <p:nvPr/>
        </p:nvGrpSpPr>
        <p:grpSpPr>
          <a:xfrm>
            <a:off x="3336805" y="700705"/>
            <a:ext cx="3414588" cy="2320496"/>
            <a:chOff x="7891544" y="1051771"/>
            <a:chExt cx="3982209" cy="2706239"/>
          </a:xfrm>
        </p:grpSpPr>
        <p:pic>
          <p:nvPicPr>
            <p:cNvPr id="5" name="Immagine 2">
              <a:extLst>
                <a:ext uri="{FF2B5EF4-FFF2-40B4-BE49-F238E27FC236}">
                  <a16:creationId xmlns:a16="http://schemas.microsoft.com/office/drawing/2014/main" id="{8776AB1F-0B4C-423C-66E0-ECEC88750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03" b="5409"/>
            <a:stretch/>
          </p:blipFill>
          <p:spPr>
            <a:xfrm>
              <a:off x="7891544" y="1062683"/>
              <a:ext cx="3982209" cy="269532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A0018D-C2E8-284C-665F-484827C553A1}"/>
                </a:ext>
              </a:extLst>
            </p:cNvPr>
            <p:cNvSpPr txBox="1"/>
            <p:nvPr/>
          </p:nvSpPr>
          <p:spPr>
            <a:xfrm>
              <a:off x="8600775" y="1051771"/>
              <a:ext cx="709230" cy="32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LA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11F12F-77A9-8AA7-A7D3-37EC2A7C9E12}"/>
                </a:ext>
              </a:extLst>
            </p:cNvPr>
            <p:cNvSpPr txBox="1"/>
            <p:nvPr/>
          </p:nvSpPr>
          <p:spPr>
            <a:xfrm>
              <a:off x="11189048" y="2065871"/>
              <a:ext cx="534524" cy="358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LV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595173-AA65-20F8-89BA-46F61F47CDC3}"/>
                </a:ext>
              </a:extLst>
            </p:cNvPr>
            <p:cNvSpPr txBox="1"/>
            <p:nvPr/>
          </p:nvSpPr>
          <p:spPr>
            <a:xfrm>
              <a:off x="7891544" y="3399590"/>
              <a:ext cx="709231" cy="32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IVC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3EC1FC2-BC6F-37B4-EA17-787D6ED71C3A}"/>
                </a:ext>
              </a:extLst>
            </p:cNvPr>
            <p:cNvSpPr txBox="1"/>
            <p:nvPr/>
          </p:nvSpPr>
          <p:spPr>
            <a:xfrm>
              <a:off x="8246158" y="2260578"/>
              <a:ext cx="709230" cy="32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RA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574C3B-1638-E938-6044-8685D142BE1B}"/>
                </a:ext>
              </a:extLst>
            </p:cNvPr>
            <p:cNvSpPr txBox="1"/>
            <p:nvPr/>
          </p:nvSpPr>
          <p:spPr>
            <a:xfrm>
              <a:off x="9449232" y="2706334"/>
              <a:ext cx="1446566" cy="32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Fossa Ovalis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42831F7-7D1F-77E8-851B-6F0CB1C994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08316" y="2356520"/>
              <a:ext cx="299393" cy="307777"/>
            </a:xfrm>
            <a:prstGeom prst="straightConnector1">
              <a:avLst/>
            </a:prstGeom>
            <a:ln w="15875">
              <a:solidFill>
                <a:schemeClr val="accent5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 descr="A close-up of a blue tube&#10;&#10;Description automatically generated">
            <a:extLst>
              <a:ext uri="{FF2B5EF4-FFF2-40B4-BE49-F238E27FC236}">
                <a16:creationId xmlns:a16="http://schemas.microsoft.com/office/drawing/2014/main" id="{1677EAA3-453A-9352-C540-AB5B719F8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05" y="710062"/>
            <a:ext cx="1871028" cy="24153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BF6719-7799-E060-FE5C-EB8076F2AEEB}"/>
              </a:ext>
            </a:extLst>
          </p:cNvPr>
          <p:cNvSpPr txBox="1"/>
          <p:nvPr/>
        </p:nvSpPr>
        <p:spPr>
          <a:xfrm>
            <a:off x="1956136" y="4190295"/>
            <a:ext cx="55305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0" dirty="0">
                <a:solidFill>
                  <a:schemeClr val="bg1"/>
                </a:solidFill>
              </a:rPr>
              <a:t>Small LA (height = 55mm) – Expected TSP height &lt; 3 cm</a:t>
            </a:r>
            <a:endParaRPr lang="en-US" sz="15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87D8A3-3450-6E05-2312-A3CEB1283149}"/>
              </a:ext>
            </a:extLst>
          </p:cNvPr>
          <p:cNvGrpSpPr/>
          <p:nvPr/>
        </p:nvGrpSpPr>
        <p:grpSpPr>
          <a:xfrm>
            <a:off x="320040" y="700705"/>
            <a:ext cx="2665155" cy="2865455"/>
            <a:chOff x="320040" y="700705"/>
            <a:chExt cx="2665155" cy="2865455"/>
          </a:xfrm>
        </p:grpSpPr>
        <p:pic>
          <p:nvPicPr>
            <p:cNvPr id="39" name="Immagine 2">
              <a:extLst>
                <a:ext uri="{FF2B5EF4-FFF2-40B4-BE49-F238E27FC236}">
                  <a16:creationId xmlns:a16="http://schemas.microsoft.com/office/drawing/2014/main" id="{7A77F8EC-26F2-29CF-9B49-CCD9D28B9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"/>
            <a:stretch>
              <a:fillRect/>
            </a:stretch>
          </p:blipFill>
          <p:spPr>
            <a:xfrm>
              <a:off x="320040" y="700705"/>
              <a:ext cx="2665155" cy="2865455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6AFC833-A8B3-AB35-03F5-28F2A40EBF96}"/>
                </a:ext>
              </a:extLst>
            </p:cNvPr>
            <p:cNvSpPr txBox="1"/>
            <p:nvPr/>
          </p:nvSpPr>
          <p:spPr>
            <a:xfrm>
              <a:off x="915991" y="1343012"/>
              <a:ext cx="529220" cy="315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LA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A678122-B579-DA75-BAA1-CC7DF8A5FCA0}"/>
                </a:ext>
              </a:extLst>
            </p:cNvPr>
            <p:cNvSpPr txBox="1"/>
            <p:nvPr/>
          </p:nvSpPr>
          <p:spPr>
            <a:xfrm>
              <a:off x="2148535" y="3250378"/>
              <a:ext cx="529220" cy="315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C000"/>
                  </a:solidFill>
                </a:rPr>
                <a:t>RA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EA4FA8D-1462-5247-2374-C8D27CC05BDB}"/>
                </a:ext>
              </a:extLst>
            </p:cNvPr>
            <p:cNvSpPr/>
            <p:nvPr/>
          </p:nvSpPr>
          <p:spPr>
            <a:xfrm>
              <a:off x="1651929" y="3049252"/>
              <a:ext cx="275626" cy="156196"/>
            </a:xfrm>
            <a:prstGeom prst="roundRect">
              <a:avLst/>
            </a:prstGeom>
            <a:noFill/>
            <a:ln w="254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67FC399-978A-E58B-32A0-2F04A923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-1" b="13889"/>
            <a:stretch>
              <a:fillRect/>
            </a:stretch>
          </p:blipFill>
          <p:spPr>
            <a:xfrm>
              <a:off x="1869704" y="1881198"/>
              <a:ext cx="557661" cy="200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353406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1822-A1C5-4AF9-9321-9B5547C2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EF1EA140-E720-0A52-5170-1F6BD0C60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CAS 001-001 – </a:t>
            </a:r>
            <a:r>
              <a:rPr lang="en-US" sz="2600" i="1" dirty="0"/>
              <a:t>Procedure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47FA4C-7B51-8C39-CC4B-9EBB36D49ED8}"/>
              </a:ext>
            </a:extLst>
          </p:cNvPr>
          <p:cNvSpPr txBox="1">
            <a:spLocks/>
          </p:cNvSpPr>
          <p:nvPr/>
        </p:nvSpPr>
        <p:spPr>
          <a:xfrm>
            <a:off x="4335780" y="1038347"/>
            <a:ext cx="4738272" cy="3016863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Insert Delivery System and position GWDS in MV</a:t>
            </a:r>
          </a:p>
          <a:p>
            <a:pPr marL="358775" indent="-358775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Create Medial and Lateral Cable Loops</a:t>
            </a:r>
          </a:p>
          <a:p>
            <a:pPr marL="358775" indent="-358775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Introduce Annular Segments</a:t>
            </a:r>
          </a:p>
          <a:p>
            <a:pPr marL="358775" indent="-358775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Exchange GWDS for VDS and position VDS in MV</a:t>
            </a:r>
          </a:p>
          <a:p>
            <a:pPr marL="358775" indent="-358775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Connect Valve to Annular Segments</a:t>
            </a:r>
            <a:endParaRPr lang="en-US" sz="1200" b="1" dirty="0">
              <a:solidFill>
                <a:schemeClr val="bg1"/>
              </a:solidFill>
            </a:endParaRPr>
          </a:p>
          <a:p>
            <a:pPr marL="358775" indent="-358775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Withdraw Cables from System</a:t>
            </a:r>
          </a:p>
          <a:p>
            <a:pPr marL="358775" indent="-358775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Position &amp; deploy Implant and withdraw DS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6" name="My Movie3">
            <a:hlinkClick r:id="" action="ppaction://media"/>
            <a:extLst>
              <a:ext uri="{FF2B5EF4-FFF2-40B4-BE49-F238E27FC236}">
                <a16:creationId xmlns:a16="http://schemas.microsoft.com/office/drawing/2014/main" id="{F677027B-6FFF-06F0-E44E-235335CC3F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932" y="1088290"/>
            <a:ext cx="4022484" cy="30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666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1370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3020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3430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4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3630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mediacall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mediacall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" presetClass="mediacall" presetSubtype="0" fill="hold" nodeType="withEffect">
                                  <p:stCondLst>
                                    <p:cond delay="4850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5050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1822-A1C5-4AF9-9321-9B5547C2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EF1EA140-E720-0A52-5170-1F6BD0C60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CAS 001-001 – </a:t>
            </a:r>
            <a:r>
              <a:rPr lang="en-US" sz="2600" i="1" dirty="0"/>
              <a:t>Procedure</a:t>
            </a:r>
          </a:p>
        </p:txBody>
      </p:sp>
      <p:pic>
        <p:nvPicPr>
          <p:cNvPr id="2" name="MOVIE-0013">
            <a:hlinkClick r:id="" action="ppaction://media"/>
            <a:extLst>
              <a:ext uri="{FF2B5EF4-FFF2-40B4-BE49-F238E27FC236}">
                <a16:creationId xmlns:a16="http://schemas.microsoft.com/office/drawing/2014/main" id="{31F504DA-529A-49C6-E56E-A97DD336C2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63489" t="55620" r="3911" b="1017"/>
          <a:stretch>
            <a:fillRect/>
          </a:stretch>
        </p:blipFill>
        <p:spPr>
          <a:xfrm>
            <a:off x="6244711" y="569709"/>
            <a:ext cx="2513773" cy="1880848"/>
          </a:xfrm>
          <a:prstGeom prst="rect">
            <a:avLst/>
          </a:prstGeom>
        </p:spPr>
      </p:pic>
      <p:pic>
        <p:nvPicPr>
          <p:cNvPr id="3" name="MOVIE-0012">
            <a:hlinkClick r:id="" action="ppaction://media"/>
            <a:extLst>
              <a:ext uri="{FF2B5EF4-FFF2-40B4-BE49-F238E27FC236}">
                <a16:creationId xmlns:a16="http://schemas.microsoft.com/office/drawing/2014/main" id="{20A899AA-CFD0-AB44-7FD6-FF2C8F9E3B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12645" t="16813" r="57499" b="46035"/>
          <a:stretch>
            <a:fillRect/>
          </a:stretch>
        </p:blipFill>
        <p:spPr>
          <a:xfrm>
            <a:off x="3361715" y="569709"/>
            <a:ext cx="2687212" cy="1880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CF45D-8771-2D25-538B-B41BCA6537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0702" y="2236578"/>
            <a:ext cx="1238052" cy="1513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1EC33-B369-C2C8-E3A8-1CB268B154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052" y="2241049"/>
            <a:ext cx="1238052" cy="1509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F771D-2C9C-1198-59E5-DC6885A9D6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0702" y="529584"/>
            <a:ext cx="1238052" cy="1545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EF4CA-D8DF-DB4E-24A8-D8DAB00F8A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5052" y="541136"/>
            <a:ext cx="1238052" cy="1557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E9D65E-A041-05D3-3ED0-7F6019F2250D}"/>
              </a:ext>
            </a:extLst>
          </p:cNvPr>
          <p:cNvSpPr txBox="1"/>
          <p:nvPr/>
        </p:nvSpPr>
        <p:spPr>
          <a:xfrm>
            <a:off x="137453" y="3700354"/>
            <a:ext cx="2651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>
                <a:solidFill>
                  <a:schemeClr val="bg1"/>
                </a:solidFill>
                <a:latin typeface="Aptos" panose="020B0004020202020204" pitchFamily="34" charset="0"/>
              </a:rPr>
              <a:t>Two standard guidewires are inserted behind leaflets to embrace the native mitral valve</a:t>
            </a:r>
            <a:endParaRPr lang="en-US" sz="1200" dirty="0">
              <a:latin typeface="Aptos" panose="020B0004020202020204" pitchFamily="34" charset="0"/>
            </a:endParaRPr>
          </a:p>
        </p:txBody>
      </p:sp>
      <p:pic>
        <p:nvPicPr>
          <p:cNvPr id="11" name="Lateral Loop">
            <a:hlinkClick r:id="" action="ppaction://media"/>
            <a:extLst>
              <a:ext uri="{FF2B5EF4-FFF2-40B4-BE49-F238E27FC236}">
                <a16:creationId xmlns:a16="http://schemas.microsoft.com/office/drawing/2014/main" id="{FE53D583-2BBD-6A98-6417-54C0AAB747E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rcRect l="18996" t="4490" r="14859" b="5141"/>
          <a:stretch>
            <a:fillRect/>
          </a:stretch>
        </p:blipFill>
        <p:spPr>
          <a:xfrm>
            <a:off x="5950762" y="2596035"/>
            <a:ext cx="3078479" cy="2365801"/>
          </a:xfrm>
          <a:prstGeom prst="rect">
            <a:avLst/>
          </a:prstGeom>
        </p:spPr>
      </p:pic>
      <p:pic>
        <p:nvPicPr>
          <p:cNvPr id="12" name="Lateral Loop Fluoro">
            <a:hlinkClick r:id="" action="ppaction://media"/>
            <a:extLst>
              <a:ext uri="{FF2B5EF4-FFF2-40B4-BE49-F238E27FC236}">
                <a16:creationId xmlns:a16="http://schemas.microsoft.com/office/drawing/2014/main" id="{340B12B7-B9D3-2445-45A8-56372333F94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lum bright="2000" contrast="50000"/>
          </a:blip>
          <a:srcRect l="16897" t="11176" r="22144" b="19091"/>
          <a:stretch>
            <a:fillRect/>
          </a:stretch>
        </p:blipFill>
        <p:spPr>
          <a:xfrm>
            <a:off x="3069982" y="2596034"/>
            <a:ext cx="2757522" cy="236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71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1822-A1C5-4AF9-9321-9B5547C2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EF1EA140-E720-0A52-5170-1F6BD0C60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CAS 001-001 – </a:t>
            </a:r>
            <a:r>
              <a:rPr lang="en-US" sz="2600" i="1" dirty="0"/>
              <a:t>Procedure</a:t>
            </a:r>
          </a:p>
        </p:txBody>
      </p:sp>
      <p:pic>
        <p:nvPicPr>
          <p:cNvPr id="4" name="Delivery Annular Segment">
            <a:hlinkClick r:id="" action="ppaction://media"/>
            <a:extLst>
              <a:ext uri="{FF2B5EF4-FFF2-40B4-BE49-F238E27FC236}">
                <a16:creationId xmlns:a16="http://schemas.microsoft.com/office/drawing/2014/main" id="{2C63B4DB-270A-8310-5E38-011ECA9A6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contrast="20000"/>
          </a:blip>
          <a:srcRect l="32025" t="23697" r="2169" b="10407"/>
          <a:stretch>
            <a:fillRect/>
          </a:stretch>
        </p:blipFill>
        <p:spPr>
          <a:xfrm>
            <a:off x="2733070" y="948645"/>
            <a:ext cx="3037740" cy="2987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C4406-1D6B-A50D-6A07-85A20C409C54}"/>
              </a:ext>
            </a:extLst>
          </p:cNvPr>
          <p:cNvSpPr txBox="1"/>
          <p:nvPr/>
        </p:nvSpPr>
        <p:spPr>
          <a:xfrm>
            <a:off x="114300" y="3657911"/>
            <a:ext cx="2568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>
                <a:solidFill>
                  <a:schemeClr val="bg1"/>
                </a:solidFill>
                <a:latin typeface="Aptos" panose="020B0004020202020204" pitchFamily="34" charset="0"/>
              </a:rPr>
              <a:t>Annular segments are introduced over each wire and positioned behind the leaflets</a:t>
            </a:r>
            <a:endParaRPr lang="en-US" sz="1200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F43016-377E-83B2-888D-C32257E88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089" y="2088533"/>
            <a:ext cx="1289330" cy="1569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571879-37AB-9AAF-F2DA-BB1BFF331B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277" y="374039"/>
            <a:ext cx="1283519" cy="1569377"/>
          </a:xfrm>
          <a:prstGeom prst="rect">
            <a:avLst/>
          </a:prstGeom>
        </p:spPr>
      </p:pic>
      <p:pic>
        <p:nvPicPr>
          <p:cNvPr id="15" name="MOVIE-0019">
            <a:hlinkClick r:id="" action="ppaction://media"/>
            <a:extLst>
              <a:ext uri="{FF2B5EF4-FFF2-40B4-BE49-F238E27FC236}">
                <a16:creationId xmlns:a16="http://schemas.microsoft.com/office/drawing/2014/main" id="{3B53E3F8-C3B9-EC66-86F6-F1D1474A81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lum bright="-3000" contrast="30000"/>
          </a:blip>
          <a:srcRect l="11314" t="39294" r="29903" b="-274"/>
          <a:stretch>
            <a:fillRect/>
          </a:stretch>
        </p:blipFill>
        <p:spPr>
          <a:xfrm>
            <a:off x="6007275" y="948645"/>
            <a:ext cx="2879920" cy="29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463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1822-A1C5-4AF9-9321-9B5547C2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EF1EA140-E720-0A52-5170-1F6BD0C60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CAS 001-001 – </a:t>
            </a:r>
            <a:r>
              <a:rPr lang="en-US" sz="2600" i="1" dirty="0"/>
              <a:t>Procedure</a:t>
            </a:r>
          </a:p>
        </p:txBody>
      </p:sp>
      <p:pic>
        <p:nvPicPr>
          <p:cNvPr id="2" name="MOVIE-0024">
            <a:hlinkClick r:id="" action="ppaction://media"/>
            <a:extLst>
              <a:ext uri="{FF2B5EF4-FFF2-40B4-BE49-F238E27FC236}">
                <a16:creationId xmlns:a16="http://schemas.microsoft.com/office/drawing/2014/main" id="{3115B503-37F2-F90E-2867-1CCB27B4C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22309" t="28826" r="18033" b="4338"/>
          <a:stretch>
            <a:fillRect/>
          </a:stretch>
        </p:blipFill>
        <p:spPr>
          <a:xfrm>
            <a:off x="6263870" y="2748127"/>
            <a:ext cx="2711929" cy="2278692"/>
          </a:xfrm>
          <a:prstGeom prst="rect">
            <a:avLst/>
          </a:prstGeom>
        </p:spPr>
      </p:pic>
      <p:pic>
        <p:nvPicPr>
          <p:cNvPr id="3" name="MOVIE-0020">
            <a:hlinkClick r:id="" action="ppaction://media"/>
            <a:extLst>
              <a:ext uri="{FF2B5EF4-FFF2-40B4-BE49-F238E27FC236}">
                <a16:creationId xmlns:a16="http://schemas.microsoft.com/office/drawing/2014/main" id="{185A01EC-BA87-F3E3-8319-3571E735DF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lum contrast="30000"/>
          </a:blip>
          <a:srcRect l="12516" t="2449" r="-59" b="25486"/>
          <a:stretch>
            <a:fillRect/>
          </a:stretch>
        </p:blipFill>
        <p:spPr>
          <a:xfrm>
            <a:off x="3449388" y="549858"/>
            <a:ext cx="2632240" cy="2166896"/>
          </a:xfrm>
          <a:prstGeom prst="rect">
            <a:avLst/>
          </a:prstGeom>
        </p:spPr>
      </p:pic>
      <p:pic>
        <p:nvPicPr>
          <p:cNvPr id="5" name="MOVIE-0022">
            <a:hlinkClick r:id="" action="ppaction://media"/>
            <a:extLst>
              <a:ext uri="{FF2B5EF4-FFF2-40B4-BE49-F238E27FC236}">
                <a16:creationId xmlns:a16="http://schemas.microsoft.com/office/drawing/2014/main" id="{A1A8D5F4-6B85-0272-3550-C0EC9DD28A5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lum bright="4000" contrast="25000"/>
          </a:blip>
          <a:srcRect l="2584" t="16523" r="30776" b="30231"/>
          <a:stretch>
            <a:fillRect/>
          </a:stretch>
        </p:blipFill>
        <p:spPr>
          <a:xfrm>
            <a:off x="6263870" y="549858"/>
            <a:ext cx="2711929" cy="2166896"/>
          </a:xfrm>
          <a:prstGeom prst="rect">
            <a:avLst/>
          </a:prstGeom>
        </p:spPr>
      </p:pic>
      <p:pic>
        <p:nvPicPr>
          <p:cNvPr id="7" name="MOVIE-0023">
            <a:hlinkClick r:id="" action="ppaction://media"/>
            <a:extLst>
              <a:ext uri="{FF2B5EF4-FFF2-40B4-BE49-F238E27FC236}">
                <a16:creationId xmlns:a16="http://schemas.microsoft.com/office/drawing/2014/main" id="{64AFFBF0-C1EE-2F67-D343-AA7E258BFAF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lum contrast="40000"/>
          </a:blip>
          <a:srcRect l="10960" t="15625" r="12225" b="17876"/>
          <a:stretch>
            <a:fillRect/>
          </a:stretch>
        </p:blipFill>
        <p:spPr>
          <a:xfrm>
            <a:off x="3449388" y="2748127"/>
            <a:ext cx="2632241" cy="2278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EBE930-2CC6-D04E-6D92-50D269AA33C2}"/>
              </a:ext>
            </a:extLst>
          </p:cNvPr>
          <p:cNvSpPr txBox="1"/>
          <p:nvPr/>
        </p:nvSpPr>
        <p:spPr>
          <a:xfrm>
            <a:off x="244982" y="3602601"/>
            <a:ext cx="27733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>
                <a:solidFill>
                  <a:schemeClr val="bg1"/>
                </a:solidFill>
                <a:latin typeface="Aptos" panose="020B0004020202020204" pitchFamily="34" charset="0"/>
              </a:rPr>
              <a:t>The central valve is connected to the annular segments and deployed, capturing the native leaflets between components</a:t>
            </a:r>
            <a:endParaRPr lang="en-US" sz="1200" dirty="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E01D54-037A-AFAC-3209-101FE19CF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20"/>
          <a:stretch>
            <a:fillRect/>
          </a:stretch>
        </p:blipFill>
        <p:spPr bwMode="auto">
          <a:xfrm>
            <a:off x="678994" y="414125"/>
            <a:ext cx="1349832" cy="160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7203C5-D6CB-DC7B-3AF6-903785AA2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20"/>
          <a:stretch>
            <a:fillRect/>
          </a:stretch>
        </p:blipFill>
        <p:spPr bwMode="auto">
          <a:xfrm>
            <a:off x="678994" y="2108298"/>
            <a:ext cx="1349832" cy="160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242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1822-A1C5-4AF9-9321-9B5547C2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EF1EA140-E720-0A52-5170-1F6BD0C60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CAS 001-001 – </a:t>
            </a:r>
            <a:r>
              <a:rPr lang="en-US" sz="2800" i="1" dirty="0"/>
              <a:t>1 Year follow-up</a:t>
            </a:r>
            <a:endParaRPr lang="en-US" sz="2600" i="1" dirty="0"/>
          </a:p>
        </p:txBody>
      </p:sp>
      <p:pic>
        <p:nvPicPr>
          <p:cNvPr id="4" name="MOVIE-0028">
            <a:hlinkClick r:id="" action="ppaction://media"/>
            <a:extLst>
              <a:ext uri="{FF2B5EF4-FFF2-40B4-BE49-F238E27FC236}">
                <a16:creationId xmlns:a16="http://schemas.microsoft.com/office/drawing/2014/main" id="{6078352B-7ACF-9359-3BB5-AE98D495B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18916" t="18830" r="19671" b="5380"/>
          <a:stretch>
            <a:fillRect/>
          </a:stretch>
        </p:blipFill>
        <p:spPr>
          <a:xfrm>
            <a:off x="645389" y="603714"/>
            <a:ext cx="2502569" cy="2152387"/>
          </a:xfrm>
          <a:prstGeom prst="rect">
            <a:avLst/>
          </a:prstGeom>
        </p:spPr>
      </p:pic>
      <p:pic>
        <p:nvPicPr>
          <p:cNvPr id="6" name="MOVIE-0029">
            <a:hlinkClick r:id="" action="ppaction://media"/>
            <a:extLst>
              <a:ext uri="{FF2B5EF4-FFF2-40B4-BE49-F238E27FC236}">
                <a16:creationId xmlns:a16="http://schemas.microsoft.com/office/drawing/2014/main" id="{3A20B5FE-1B4A-5BF2-0FF7-894E4A2098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17657" t="16318" r="19281" b="5858"/>
          <a:stretch>
            <a:fillRect/>
          </a:stretch>
        </p:blipFill>
        <p:spPr>
          <a:xfrm>
            <a:off x="3329837" y="603715"/>
            <a:ext cx="2502569" cy="21523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B298EE4-E41B-4345-A183-B6F94FF5CF79}"/>
              </a:ext>
            </a:extLst>
          </p:cNvPr>
          <p:cNvGrpSpPr/>
          <p:nvPr/>
        </p:nvGrpSpPr>
        <p:grpSpPr>
          <a:xfrm>
            <a:off x="6014285" y="603716"/>
            <a:ext cx="3026723" cy="2152387"/>
            <a:chOff x="6014285" y="603716"/>
            <a:chExt cx="3026723" cy="2152387"/>
          </a:xfrm>
        </p:grpSpPr>
        <p:pic>
          <p:nvPicPr>
            <p:cNvPr id="11" name="Picture 10" descr="A close-up of an ultrasound&#10;&#10;AI-generated content may be incorrect.">
              <a:extLst>
                <a:ext uri="{FF2B5EF4-FFF2-40B4-BE49-F238E27FC236}">
                  <a16:creationId xmlns:a16="http://schemas.microsoft.com/office/drawing/2014/main" id="{7F3BF443-5FF4-B808-D45F-8F8211D45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7" t="3275" r="4793" b="1687"/>
            <a:stretch>
              <a:fillRect/>
            </a:stretch>
          </p:blipFill>
          <p:spPr>
            <a:xfrm>
              <a:off x="6014285" y="603716"/>
              <a:ext cx="3026723" cy="215238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92D428-2823-2539-F807-7FC65A74F452}"/>
                </a:ext>
              </a:extLst>
            </p:cNvPr>
            <p:cNvSpPr txBox="1"/>
            <p:nvPr/>
          </p:nvSpPr>
          <p:spPr>
            <a:xfrm>
              <a:off x="7170780" y="1296926"/>
              <a:ext cx="13919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0" dirty="0">
                  <a:solidFill>
                    <a:srgbClr val="FF0000"/>
                  </a:solidFill>
                </a:rPr>
                <a:t>MV Mean gradient 3.7 mmHg</a:t>
              </a:r>
            </a:p>
          </p:txBody>
        </p:sp>
      </p:grpSp>
      <p:pic>
        <p:nvPicPr>
          <p:cNvPr id="13" name="MOVIE-0034">
            <a:hlinkClick r:id="" action="ppaction://media"/>
            <a:extLst>
              <a:ext uri="{FF2B5EF4-FFF2-40B4-BE49-F238E27FC236}">
                <a16:creationId xmlns:a16="http://schemas.microsoft.com/office/drawing/2014/main" id="{EC0C323F-C6E0-79E1-0B90-A20FE2B5AE5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rcRect l="19217" t="15250" r="15101" b="4594"/>
          <a:stretch>
            <a:fillRect/>
          </a:stretch>
        </p:blipFill>
        <p:spPr>
          <a:xfrm>
            <a:off x="645389" y="2851911"/>
            <a:ext cx="2502569" cy="2128443"/>
          </a:xfrm>
          <a:prstGeom prst="rect">
            <a:avLst/>
          </a:prstGeom>
        </p:spPr>
      </p:pic>
      <p:pic>
        <p:nvPicPr>
          <p:cNvPr id="14" name="MOVIE-0032">
            <a:hlinkClick r:id="" action="ppaction://media"/>
            <a:extLst>
              <a:ext uri="{FF2B5EF4-FFF2-40B4-BE49-F238E27FC236}">
                <a16:creationId xmlns:a16="http://schemas.microsoft.com/office/drawing/2014/main" id="{99170445-5313-C87E-789C-62FDF5C28EC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rcRect l="19408" t="16065" r="18616" b="8301"/>
          <a:stretch>
            <a:fillRect/>
          </a:stretch>
        </p:blipFill>
        <p:spPr>
          <a:xfrm>
            <a:off x="3329837" y="2851911"/>
            <a:ext cx="2502568" cy="2128443"/>
          </a:xfrm>
          <a:prstGeom prst="rect">
            <a:avLst/>
          </a:prstGeom>
        </p:spPr>
      </p:pic>
      <p:pic>
        <p:nvPicPr>
          <p:cNvPr id="15" name="Picture 14" descr="A close-up of a ultrasound&#10;&#10;AI-generated content may be incorrect.">
            <a:extLst>
              <a:ext uri="{FF2B5EF4-FFF2-40B4-BE49-F238E27FC236}">
                <a16:creationId xmlns:a16="http://schemas.microsoft.com/office/drawing/2014/main" id="{1531DA22-7D38-965A-A9E2-7877D71B9A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3172" r="5768" b="3172"/>
          <a:stretch>
            <a:fillRect/>
          </a:stretch>
        </p:blipFill>
        <p:spPr>
          <a:xfrm>
            <a:off x="6014284" y="2851910"/>
            <a:ext cx="3026723" cy="21284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89949B-609A-4D44-4B1D-5E0A744CF14D}"/>
              </a:ext>
            </a:extLst>
          </p:cNvPr>
          <p:cNvSpPr txBox="1"/>
          <p:nvPr/>
        </p:nvSpPr>
        <p:spPr>
          <a:xfrm>
            <a:off x="7241216" y="4474358"/>
            <a:ext cx="166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0" dirty="0">
                <a:solidFill>
                  <a:srgbClr val="FF0000"/>
                </a:solidFill>
              </a:rPr>
              <a:t>LVOT Mean gradient</a:t>
            </a:r>
          </a:p>
          <a:p>
            <a:r>
              <a:rPr lang="en-US" sz="1100" i="0" dirty="0">
                <a:solidFill>
                  <a:srgbClr val="FF0000"/>
                </a:solidFill>
              </a:rPr>
              <a:t>2.1 mmHg</a:t>
            </a:r>
          </a:p>
        </p:txBody>
      </p:sp>
    </p:spTree>
    <p:extLst>
      <p:ext uri="{BB962C8B-B14F-4D97-AF65-F5344CB8AC3E}">
        <p14:creationId xmlns:p14="http://schemas.microsoft.com/office/powerpoint/2010/main" val="11451617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91822-A1C5-4AF9-9321-9B5547C2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EF1EA140-E720-0A52-5170-1F6BD0C60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CAS 001-001 – </a:t>
            </a:r>
            <a:r>
              <a:rPr lang="en-US" sz="2800" i="1" dirty="0"/>
              <a:t>1 Year follow-up</a:t>
            </a:r>
            <a:endParaRPr lang="en-US" sz="2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4CC0A9-A58B-A40C-4858-F5ADE92A913E}"/>
              </a:ext>
            </a:extLst>
          </p:cNvPr>
          <p:cNvSpPr txBox="1"/>
          <p:nvPr/>
        </p:nvSpPr>
        <p:spPr>
          <a:xfrm>
            <a:off x="585901" y="642581"/>
            <a:ext cx="8001226" cy="243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</a:rPr>
              <a:t>No MR at any follow-up (1M, 3M, 6M, 1Y)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</a:rPr>
              <a:t>No LVOT gradient</a:t>
            </a:r>
          </a:p>
          <a:p>
            <a:pPr marL="285750" indent="-285750">
              <a:lnSpc>
                <a:spcPct val="16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sym typeface="Wingdings" panose="05000000000000000000" pitchFamily="2" charset="2"/>
              </a:rPr>
              <a:t>No ASD closure</a:t>
            </a:r>
            <a:endParaRPr lang="en-US" i="0" dirty="0">
              <a:solidFill>
                <a:schemeClr val="bg1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</a:rPr>
              <a:t>Improved 6MWT (Baseline = 150m</a:t>
            </a:r>
            <a:r>
              <a:rPr lang="en-US" sz="1600" i="0" dirty="0">
                <a:solidFill>
                  <a:schemeClr val="bg1"/>
                </a:solidFill>
              </a:rPr>
              <a:t> </a:t>
            </a:r>
            <a:r>
              <a:rPr lang="en-US" sz="1600" i="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i="0" dirty="0">
                <a:solidFill>
                  <a:schemeClr val="bg1"/>
                </a:solidFill>
                <a:sym typeface="Wingdings" panose="05000000000000000000" pitchFamily="2" charset="2"/>
              </a:rPr>
              <a:t>1 Year = 290m</a:t>
            </a:r>
            <a:r>
              <a:rPr lang="en-US" i="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</a:rPr>
              <a:t>Improved KCCQ Scores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60085-E4E0-37BF-5715-E91A6A275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0424" y="2737871"/>
            <a:ext cx="4327675" cy="219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82035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54D7C-6889-A6CF-F7D0-D42CFD846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672FF113-C51A-FBF7-2360-94D4030D7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Conclusions</a:t>
            </a:r>
            <a:endParaRPr lang="en-US" sz="2600" i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B735BC-FE1D-0E7B-F9C5-05263E173D0F}"/>
              </a:ext>
            </a:extLst>
          </p:cNvPr>
          <p:cNvSpPr txBox="1">
            <a:spLocks/>
          </p:cNvSpPr>
          <p:nvPr/>
        </p:nvSpPr>
        <p:spPr>
          <a:xfrm>
            <a:off x="521045" y="736570"/>
            <a:ext cx="8101910" cy="35211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i="0" kern="0" dirty="0">
                <a:solidFill>
                  <a:schemeClr val="bg1"/>
                </a:solidFill>
                <a:ea typeface="Myriad Pro" charset="0"/>
              </a:rPr>
              <a:t>The transseptal SATURN system offers a novel solution for MR reduction and annular stabilization.</a:t>
            </a:r>
            <a:endParaRPr lang="en-US" sz="2000" i="0" kern="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i="0" kern="0" dirty="0">
                <a:solidFill>
                  <a:schemeClr val="bg1"/>
                </a:solidFill>
              </a:rPr>
              <a:t>The SATURN TMVR bioprosthesis has several unique advantages including: 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1600" i="0" kern="0" dirty="0">
                <a:solidFill>
                  <a:schemeClr val="bg1"/>
                </a:solidFill>
              </a:rPr>
              <a:t>Ability to resize the mitral annulus 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1600" i="0" kern="0" dirty="0">
                <a:solidFill>
                  <a:schemeClr val="bg1"/>
                </a:solidFill>
              </a:rPr>
              <a:t>Low profile (13 mm) in the LV, reducing the risk of LVOT obstruction 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1600" i="0" kern="0" dirty="0">
                <a:solidFill>
                  <a:schemeClr val="bg1"/>
                </a:solidFill>
              </a:rPr>
              <a:t>Anterior connecting arm immobilizes the anterior leaflet preventing SAM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i="0" kern="0" dirty="0">
                <a:solidFill>
                  <a:schemeClr val="bg1"/>
                </a:solidFill>
                <a:ea typeface="Myriad Pro" charset="0"/>
              </a:rPr>
              <a:t>The safety and efficacy of the transseptal SATURN TMVR is now being evaluated in the CASSINI-EU EFS study</a:t>
            </a:r>
          </a:p>
          <a:p>
            <a:pPr>
              <a:lnSpc>
                <a:spcPct val="100000"/>
              </a:lnSpc>
            </a:pPr>
            <a:r>
              <a:rPr lang="en-US" sz="2000" kern="0" dirty="0">
                <a:solidFill>
                  <a:schemeClr val="bg1"/>
                </a:solidFill>
              </a:rPr>
              <a:t>1-Year follow-up has been achieved for the first patient, confirming safety and performance in the mid term</a:t>
            </a:r>
          </a:p>
          <a:p>
            <a:pPr>
              <a:lnSpc>
                <a:spcPct val="100000"/>
              </a:lnSpc>
            </a:pPr>
            <a:endParaRPr lang="en-US" sz="2000" i="0" kern="0" dirty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en-US" sz="1600" b="1" dirty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75542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102" y="764360"/>
            <a:ext cx="7886700" cy="99298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Within the prior 24 months, I have had a financial relationship with</a:t>
            </a:r>
            <a:br>
              <a:rPr lang="en-US" sz="2000" dirty="0"/>
            </a:br>
            <a:r>
              <a:rPr lang="en-US" sz="2000" dirty="0"/>
              <a:t>a company producing, marketing, selling, re-selling, or distributing healthcare products used by or on patients: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46931" y="1886283"/>
          <a:ext cx="7450138" cy="304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8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420">
                <a:tc>
                  <a:txBody>
                    <a:bodyPr/>
                    <a:lstStyle/>
                    <a:p>
                      <a:r>
                        <a:rPr lang="en-US" sz="1400" u="sng">
                          <a:solidFill>
                            <a:schemeClr val="bg1"/>
                          </a:solidFill>
                          <a:latin typeface="+mn-lt"/>
                        </a:rPr>
                        <a:t>Nature of Financial</a:t>
                      </a:r>
                      <a:r>
                        <a:rPr lang="en-US" sz="1400" u="sng" baseline="0">
                          <a:solidFill>
                            <a:schemeClr val="bg1"/>
                          </a:solidFill>
                          <a:latin typeface="+mn-lt"/>
                        </a:rPr>
                        <a:t> Relationship</a:t>
                      </a:r>
                      <a:endParaRPr lang="en-US" sz="1400" u="sng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>
                          <a:solidFill>
                            <a:schemeClr val="bg1"/>
                          </a:solidFill>
                          <a:latin typeface="+mn-lt"/>
                        </a:rPr>
                        <a:t>Ineligible Company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87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Grant/Research Support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</a:rPr>
                        <a:t>Edwards Lifesciences, Boston Scientific, Medtronic, </a:t>
                      </a:r>
                      <a:r>
                        <a:rPr lang="en-US" sz="1400" dirty="0" err="1">
                          <a:solidFill>
                            <a:schemeClr val="tx2"/>
                          </a:solidFill>
                          <a:latin typeface="+mn-lt"/>
                        </a:rPr>
                        <a:t>JenaValve</a:t>
                      </a:r>
                      <a:endParaRPr lang="en-US" sz="1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87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Consultant Fees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+mn-lt"/>
                        </a:rPr>
                        <a:t>/Honoraria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</a:rPr>
                        <a:t>4C Medical, Abbott, </a:t>
                      </a:r>
                      <a:r>
                        <a:rPr lang="en-US" sz="1400" dirty="0" err="1">
                          <a:solidFill>
                            <a:schemeClr val="tx2"/>
                          </a:solidFill>
                          <a:latin typeface="+mn-lt"/>
                        </a:rPr>
                        <a:t>Innovheart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</a:rPr>
                        <a:t>, Philips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42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Individual Stock(s)/Stock Options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</a:rPr>
                        <a:t>NA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42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Royalties/Patent Beneficiary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</a:rPr>
                        <a:t>NA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42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Executive Role/Ownership Interest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</a:rPr>
                        <a:t>NA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277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Other Financial Benefit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latin typeface="+mn-lt"/>
                        </a:rPr>
                        <a:t>NA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FFAE31-1D81-4333-A0C9-CB6557031261}"/>
              </a:ext>
            </a:extLst>
          </p:cNvPr>
          <p:cNvSpPr txBox="1"/>
          <p:nvPr/>
        </p:nvSpPr>
        <p:spPr>
          <a:xfrm>
            <a:off x="1070135" y="4681835"/>
            <a:ext cx="655805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All relevant financial relationships have been mitigated.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Faculty disclosure information can be found on the app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/>
              <a:cs typeface="Arial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DF30137-9CF2-0815-5C51-3C4B47A47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21" y="129913"/>
            <a:ext cx="8703164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E80F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Disclosure of Relevant Financial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240309452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135FD-8A32-A9E3-921E-3581E8327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562382-D7AA-154A-ED0A-375B4D9EA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SATURN TMVR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834D52-DFB9-78AA-4722-9312AE5F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8" y="645374"/>
            <a:ext cx="8311250" cy="235612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dirty="0"/>
              <a:t>The Saturn TMVR is a two component system with an </a:t>
            </a:r>
            <a:r>
              <a:rPr lang="en-US" sz="1600" b="1" i="1" dirty="0">
                <a:solidFill>
                  <a:srgbClr val="C00000"/>
                </a:solidFill>
              </a:rPr>
              <a:t>interlocked</a:t>
            </a:r>
            <a:r>
              <a:rPr lang="en-US" sz="1600" dirty="0"/>
              <a:t> design which includes:</a:t>
            </a:r>
          </a:p>
          <a:p>
            <a:pPr defTabSz="332185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1600" dirty="0"/>
              <a:t>an </a:t>
            </a:r>
            <a:r>
              <a:rPr lang="en-US" sz="1600" b="1" dirty="0"/>
              <a:t>annular structure</a:t>
            </a:r>
            <a:r>
              <a:rPr lang="en-US" sz="1600" dirty="0"/>
              <a:t>, intended to be positioned behind the native mitral leaflets, to reshape and stabilize the MV annulus</a:t>
            </a:r>
          </a:p>
          <a:p>
            <a:pPr defTabSz="332185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1600" dirty="0"/>
              <a:t>a </a:t>
            </a:r>
            <a:r>
              <a:rPr lang="en-US" sz="1600" b="1" dirty="0"/>
              <a:t>central valve</a:t>
            </a:r>
            <a:r>
              <a:rPr lang="en-US" sz="1600" dirty="0"/>
              <a:t>, intended to be expanded inside the mitral orifice</a:t>
            </a:r>
          </a:p>
          <a:p>
            <a:pPr defTabSz="332185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1600" dirty="0"/>
              <a:t>a </a:t>
            </a:r>
            <a:r>
              <a:rPr lang="en-US" sz="1600" b="1" dirty="0"/>
              <a:t>set of connecting arms</a:t>
            </a:r>
            <a:r>
              <a:rPr lang="en-US" sz="1600" dirty="0"/>
              <a:t>, to provide mechanical </a:t>
            </a:r>
            <a:r>
              <a:rPr lang="en-US" sz="1600" b="1" i="1" dirty="0">
                <a:solidFill>
                  <a:srgbClr val="C00000"/>
                </a:solidFill>
              </a:rPr>
              <a:t>bond</a:t>
            </a:r>
            <a:r>
              <a:rPr lang="en-US" sz="1600" dirty="0"/>
              <a:t> between the valve and the annular structure</a:t>
            </a:r>
          </a:p>
          <a:p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F7C2BB-8BA4-AE0E-521D-71B7890015CD}"/>
              </a:ext>
            </a:extLst>
          </p:cNvPr>
          <p:cNvSpPr/>
          <p:nvPr/>
        </p:nvSpPr>
        <p:spPr>
          <a:xfrm>
            <a:off x="3154265" y="2964122"/>
            <a:ext cx="3873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+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65726-1D34-CF6C-A67A-BDB76234F550}"/>
              </a:ext>
            </a:extLst>
          </p:cNvPr>
          <p:cNvSpPr/>
          <p:nvPr/>
        </p:nvSpPr>
        <p:spPr>
          <a:xfrm>
            <a:off x="5535542" y="3074102"/>
            <a:ext cx="3338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6A4F7-FA4A-8EC2-011B-A297D91D8C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5192" y="2762271"/>
            <a:ext cx="1741372" cy="1134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2331D5-03FF-5C26-FBC6-A5A9BEA41B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9800" y="2722734"/>
            <a:ext cx="1706057" cy="157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E4EEB-ED5A-F865-E48E-B925D97503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95"/>
          <a:stretch>
            <a:fillRect/>
          </a:stretch>
        </p:blipFill>
        <p:spPr>
          <a:xfrm>
            <a:off x="6049093" y="2722734"/>
            <a:ext cx="1841421" cy="13471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2A19DA-1FB6-447B-06A6-D95963CF8F98}"/>
              </a:ext>
            </a:extLst>
          </p:cNvPr>
          <p:cNvSpPr/>
          <p:nvPr/>
        </p:nvSpPr>
        <p:spPr>
          <a:xfrm>
            <a:off x="1348917" y="3897061"/>
            <a:ext cx="14985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annular 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4339FA-D132-54CF-BADC-4AD517FBDA32}"/>
              </a:ext>
            </a:extLst>
          </p:cNvPr>
          <p:cNvSpPr/>
          <p:nvPr/>
        </p:nvSpPr>
        <p:spPr>
          <a:xfrm>
            <a:off x="3915310" y="3916145"/>
            <a:ext cx="1203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central valve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A1566-071C-6ACB-B504-692B10FA6EA5}"/>
              </a:ext>
            </a:extLst>
          </p:cNvPr>
          <p:cNvSpPr/>
          <p:nvPr/>
        </p:nvSpPr>
        <p:spPr>
          <a:xfrm>
            <a:off x="6437609" y="4054644"/>
            <a:ext cx="12347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Saturn TMVR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F81259-5CFE-574D-1C69-D51BE94F2DF9}"/>
              </a:ext>
            </a:extLst>
          </p:cNvPr>
          <p:cNvGrpSpPr/>
          <p:nvPr/>
        </p:nvGrpSpPr>
        <p:grpSpPr>
          <a:xfrm>
            <a:off x="3609497" y="3787551"/>
            <a:ext cx="1786661" cy="788406"/>
            <a:chOff x="2052041" y="731921"/>
            <a:chExt cx="3898952" cy="17552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7B7B31-0999-6A7C-1731-0FDB5CA2B1E7}"/>
                </a:ext>
              </a:extLst>
            </p:cNvPr>
            <p:cNvSpPr/>
            <p:nvPr/>
          </p:nvSpPr>
          <p:spPr>
            <a:xfrm>
              <a:off x="2503179" y="1870509"/>
              <a:ext cx="3289247" cy="616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connecting arms 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CEA8E9B-830C-FF9B-E74A-7284B23A9285}"/>
                </a:ext>
              </a:extLst>
            </p:cNvPr>
            <p:cNvGrpSpPr/>
            <p:nvPr/>
          </p:nvGrpSpPr>
          <p:grpSpPr>
            <a:xfrm>
              <a:off x="2052041" y="783814"/>
              <a:ext cx="368755" cy="1429809"/>
              <a:chOff x="2081858" y="783814"/>
              <a:chExt cx="368755" cy="1429809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76058D3-3EEE-DD71-3563-839ED0F43F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1858" y="2194477"/>
                <a:ext cx="368755" cy="0"/>
              </a:xfrm>
              <a:prstGeom prst="line">
                <a:avLst/>
              </a:prstGeom>
              <a:ln w="15875">
                <a:solidFill>
                  <a:srgbClr val="00206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724FCC2-5AB2-5586-4D26-0B1DFF4BAE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81858" y="783814"/>
                <a:ext cx="363185" cy="1429809"/>
              </a:xfrm>
              <a:prstGeom prst="straightConnector1">
                <a:avLst/>
              </a:prstGeom>
              <a:ln w="15875">
                <a:solidFill>
                  <a:srgbClr val="00206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26ED8D1-792D-B074-E466-B83E48CA73B7}"/>
                </a:ext>
              </a:extLst>
            </p:cNvPr>
            <p:cNvGrpSpPr/>
            <p:nvPr/>
          </p:nvGrpSpPr>
          <p:grpSpPr>
            <a:xfrm flipH="1">
              <a:off x="5448673" y="731921"/>
              <a:ext cx="502320" cy="1429810"/>
              <a:chOff x="5992233" y="731921"/>
              <a:chExt cx="504409" cy="142981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3323066-F132-DA75-76F2-DD2F84BB5A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992233" y="2161731"/>
                <a:ext cx="348329" cy="0"/>
              </a:xfrm>
              <a:prstGeom prst="line">
                <a:avLst/>
              </a:prstGeom>
              <a:ln w="15875">
                <a:solidFill>
                  <a:srgbClr val="002060"/>
                </a:solidFill>
                <a:tailEnd type="non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FE65909-7665-B920-BAEF-0D9A51933E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7647" y="731921"/>
                <a:ext cx="488995" cy="1429810"/>
              </a:xfrm>
              <a:prstGeom prst="straightConnector1">
                <a:avLst/>
              </a:prstGeom>
              <a:ln w="15875">
                <a:solidFill>
                  <a:srgbClr val="00206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C29F53-4CB6-9F58-C08D-D4E9BDA54BC7}"/>
              </a:ext>
            </a:extLst>
          </p:cNvPr>
          <p:cNvSpPr txBox="1"/>
          <p:nvPr/>
        </p:nvSpPr>
        <p:spPr>
          <a:xfrm>
            <a:off x="1785937" y="4758188"/>
            <a:ext cx="61793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latin typeface="Times New Roman"/>
                <a:cs typeface="Times New Roman"/>
              </a:rPr>
              <a:t>CAUTION Investigational device. Limited by Federal (or United States) law to investigational use.</a:t>
            </a:r>
          </a:p>
        </p:txBody>
      </p:sp>
    </p:spTree>
    <p:extLst>
      <p:ext uri="{BB962C8B-B14F-4D97-AF65-F5344CB8AC3E}">
        <p14:creationId xmlns:p14="http://schemas.microsoft.com/office/powerpoint/2010/main" val="17078826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E1A0-7F31-CD4A-3997-53138C23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116681"/>
            <a:ext cx="7769225" cy="566738"/>
          </a:xfrm>
        </p:spPr>
        <p:txBody>
          <a:bodyPr wrap="square" anchor="t">
            <a:normAutofit fontScale="90000"/>
          </a:bodyPr>
          <a:lstStyle/>
          <a:p>
            <a:r>
              <a:rPr lang="en-US" sz="2800" dirty="0"/>
              <a:t>InnovHeart’s SATURN TMVR CASSINI Studies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3C3C04D-0E80-47F8-1E23-0EC089057C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214" y="1028700"/>
            <a:ext cx="3086100" cy="3086100"/>
          </a:xfrm>
          <a:prstGeom prst="rect">
            <a:avLst/>
          </a:prstGeom>
          <a:noFill/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9018156-A9E6-87E0-D9A4-480C680C9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6237" y="1028700"/>
            <a:ext cx="4521994" cy="31670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/>
              <a:t>After completing the SATURN TA study of 5 subjects with 2-year follow-up, InnovHeart initiated the TS CASSINI-EU study (N=30)</a:t>
            </a:r>
          </a:p>
          <a:p>
            <a:pPr>
              <a:spcBef>
                <a:spcPts val="1800"/>
              </a:spcBef>
            </a:pPr>
            <a:r>
              <a:rPr lang="en-US" sz="1800" dirty="0"/>
              <a:t>The CASSINI-US study (N=15) is expected to start by end of 2025</a:t>
            </a:r>
          </a:p>
          <a:p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A4F446-D9E2-5462-D81B-1296A040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098" y="3150622"/>
            <a:ext cx="1428202" cy="10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7847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6A3C6-8A33-CF2B-3F0B-AD2FEAF81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9B7B6B2F-B9A2-CAD7-7589-564E717A3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0119" y="75843"/>
            <a:ext cx="7506494" cy="566738"/>
          </a:xfrm>
        </p:spPr>
        <p:txBody>
          <a:bodyPr/>
          <a:lstStyle/>
          <a:p>
            <a:r>
              <a:rPr lang="en-US" dirty="0">
                <a:cs typeface="Arial"/>
              </a:rPr>
              <a:t>CASSINI-EU Study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69F8C-B708-4744-5450-AB4147292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76" y="194470"/>
            <a:ext cx="737799" cy="41501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2931DF-4971-0440-AEEB-143D68BC3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05" t="26366" r="9651" b="26812"/>
          <a:stretch/>
        </p:blipFill>
        <p:spPr>
          <a:xfrm>
            <a:off x="301438" y="190016"/>
            <a:ext cx="737799" cy="41501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AABA52-A9CD-5031-E87F-F6D7669B57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16" t="21114" r="10816" b="21999"/>
          <a:stretch/>
        </p:blipFill>
        <p:spPr>
          <a:xfrm>
            <a:off x="1269107" y="183428"/>
            <a:ext cx="737799" cy="4216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B10CE6-0B0A-1150-DFFB-EDFB791E4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324" y="174196"/>
            <a:ext cx="737799" cy="4216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34594-CBE5-3E29-E16B-B0F19D86E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2601" y="174196"/>
            <a:ext cx="737799" cy="430832"/>
          </a:xfrm>
          <a:prstGeom prst="rect">
            <a:avLst/>
          </a:prstGeom>
          <a:ln>
            <a:solidFill>
              <a:schemeClr val="bg2"/>
            </a:solidFill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47F9AE1-8D6D-57CA-E60E-761A330FD3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335180"/>
              </p:ext>
            </p:extLst>
          </p:nvPr>
        </p:nvGraphicFramePr>
        <p:xfrm>
          <a:off x="382891" y="750166"/>
          <a:ext cx="8378218" cy="375809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828689">
                  <a:extLst>
                    <a:ext uri="{9D8B030D-6E8A-4147-A177-3AD203B41FA5}">
                      <a16:colId xmlns:a16="http://schemas.microsoft.com/office/drawing/2014/main" val="3515521829"/>
                    </a:ext>
                  </a:extLst>
                </a:gridCol>
                <a:gridCol w="6549529">
                  <a:extLst>
                    <a:ext uri="{9D8B030D-6E8A-4147-A177-3AD203B41FA5}">
                      <a16:colId xmlns:a16="http://schemas.microsoft.com/office/drawing/2014/main" val="778224968"/>
                    </a:ext>
                  </a:extLst>
                </a:gridCol>
              </a:tblGrid>
              <a:tr h="292316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Study Overview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519980"/>
                  </a:ext>
                </a:extLst>
              </a:tr>
              <a:tr h="671981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accent6"/>
                          </a:solidFill>
                        </a:rPr>
                        <a:t>Purpose</a:t>
                      </a:r>
                      <a:endParaRPr lang="en-US" sz="1100" b="1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 dirty="0">
                          <a:solidFill>
                            <a:schemeClr val="bg1"/>
                          </a:solidFill>
                        </a:rPr>
                        <a:t>To evaluate feasibility, safety, and performance of the SATURN TS TMVR System for the treatment of moderate-to-severe or severe, symptomatic mitral regurgitation through a transcatheter, trans-septal approach</a:t>
                      </a:r>
                      <a:endParaRPr 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2804044"/>
                  </a:ext>
                </a:extLst>
              </a:tr>
              <a:tr h="272527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accent6"/>
                          </a:solidFill>
                        </a:rPr>
                        <a:t>Trial Design</a:t>
                      </a:r>
                      <a:endParaRPr lang="en-US" sz="1100" b="1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bg1"/>
                          </a:solidFill>
                        </a:rPr>
                        <a:t>A prospective, multi-center, single-arm, non-blinded feasibility study.</a:t>
                      </a:r>
                      <a:endParaRPr lang="en-US" sz="11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6672726"/>
                  </a:ext>
                </a:extLst>
              </a:tr>
              <a:tr h="272527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accent6"/>
                          </a:solidFill>
                        </a:rPr>
                        <a:t>Scope</a:t>
                      </a:r>
                      <a:endParaRPr lang="en-US" sz="1100" b="1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Up to 30 subjects treated at 10 sites in Europe (Lithuania, Poland, Georgia, Italy and UK)</a:t>
                      </a:r>
                      <a:endParaRPr 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15629441"/>
                  </a:ext>
                </a:extLst>
              </a:tr>
              <a:tr h="671981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accent6"/>
                          </a:solidFill>
                        </a:rPr>
                        <a:t>Primary Endpoints</a:t>
                      </a:r>
                      <a:endParaRPr lang="en-US" sz="1100" b="1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100" b="0" u="none" strike="noStrike" kern="1200" noProof="0" dirty="0">
                          <a:solidFill>
                            <a:schemeClr val="bg1"/>
                          </a:solidFill>
                        </a:rPr>
                        <a:t>Technical Endpoint: Technical implant success at exit from procedure room</a:t>
                      </a:r>
                      <a:endParaRPr lang="en-US" sz="1100" b="0" u="none" strike="noStrike" kern="1200" dirty="0">
                        <a:solidFill>
                          <a:schemeClr val="bg1"/>
                        </a:solidFill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100" b="0" u="none" strike="noStrike" kern="1200" noProof="0" dirty="0">
                          <a:solidFill>
                            <a:schemeClr val="bg1"/>
                          </a:solidFill>
                        </a:rPr>
                        <a:t>Safety Endpoint: Freedom from device-related, major adverse events at 30D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100" b="0" u="none" strike="noStrike" kern="1200" noProof="0" dirty="0">
                          <a:solidFill>
                            <a:schemeClr val="bg1"/>
                          </a:solidFill>
                        </a:rPr>
                        <a:t>Performance Endpoint: Reduction of MR Grade to ≤ 1+ at 30D</a:t>
                      </a:r>
                      <a:endParaRPr lang="en-US" sz="1100" b="0" i="0" u="none" strike="noStrike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3490314"/>
                  </a:ext>
                </a:extLst>
              </a:tr>
              <a:tr h="501594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accent6"/>
                          </a:solidFill>
                        </a:rPr>
                        <a:t>Secondary Endpoints</a:t>
                      </a:r>
                      <a:endParaRPr lang="en-US" sz="1100" b="1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 dirty="0">
                          <a:solidFill>
                            <a:schemeClr val="bg1"/>
                          </a:solidFill>
                        </a:rPr>
                        <a:t>Reduction of MR grade compared to baseline, and freedom from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sz="1100" b="0" u="none" strike="noStrike" noProof="0" dirty="0">
                          <a:solidFill>
                            <a:schemeClr val="bg1"/>
                          </a:solidFill>
                        </a:rPr>
                        <a:t>associated hemolysis at 30D, 1Y and annually to 5Yrs.</a:t>
                      </a:r>
                      <a:endParaRPr 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04400688"/>
                  </a:ext>
                </a:extLst>
              </a:tr>
              <a:tr h="10751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1" dirty="0">
                          <a:solidFill>
                            <a:schemeClr val="accent6"/>
                          </a:solidFill>
                        </a:rPr>
                        <a:t>Governance</a:t>
                      </a:r>
                      <a:endParaRPr lang="en-US" sz="1100" b="1" dirty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100" b="0" u="none" strike="noStrike" noProof="0" dirty="0">
                          <a:solidFill>
                            <a:schemeClr val="bg1"/>
                          </a:solidFill>
                        </a:rPr>
                        <a:t>Subject Screening Committee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100" b="0" u="none" strike="noStrike" noProof="0" dirty="0">
                          <a:solidFill>
                            <a:schemeClr val="bg1"/>
                          </a:solidFill>
                        </a:rPr>
                        <a:t>Echo Core Laboratory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100" b="0" u="none" strike="noStrike" noProof="0" dirty="0">
                          <a:solidFill>
                            <a:schemeClr val="bg1"/>
                          </a:solidFill>
                        </a:rPr>
                        <a:t>CT Core Laboratory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100" b="0" u="none" strike="noStrike" noProof="0" dirty="0">
                          <a:solidFill>
                            <a:schemeClr val="bg1"/>
                          </a:solidFill>
                        </a:rPr>
                        <a:t>Clinical Events Committee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100" b="0" u="none" strike="noStrike" noProof="0" dirty="0">
                          <a:solidFill>
                            <a:schemeClr val="bg1"/>
                          </a:solidFill>
                        </a:rPr>
                        <a:t>Data Safety Monitoring Board</a:t>
                      </a:r>
                      <a:endParaRPr lang="en-US" sz="1100" b="0" i="0" u="none" strike="noStrike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2734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902564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6A3C6-8A33-CF2B-3F0B-AD2FEAF81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9B7B6B2F-B9A2-CAD7-7589-564E717A3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470" y="178594"/>
            <a:ext cx="8605962" cy="485418"/>
          </a:xfrm>
        </p:spPr>
        <p:txBody>
          <a:bodyPr/>
          <a:lstStyle/>
          <a:p>
            <a:pPr lvl="0" defTabSz="685595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Arial"/>
              </a:rPr>
              <a:t>CASSINI-EU STUDY - </a:t>
            </a:r>
            <a:r>
              <a:rPr lang="en-US" sz="2400" i="1" dirty="0">
                <a:cs typeface="Arial"/>
              </a:rPr>
              <a:t>Key Inclusion and Exclusion Criteria</a:t>
            </a:r>
            <a:endParaRPr lang="en-US" sz="2800" i="1" dirty="0">
              <a:cs typeface="Arial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4C2245B-C4A0-CE1C-251D-8A0A119A93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372268"/>
              </p:ext>
            </p:extLst>
          </p:nvPr>
        </p:nvGraphicFramePr>
        <p:xfrm>
          <a:off x="494813" y="820740"/>
          <a:ext cx="8154374" cy="3268932"/>
        </p:xfrm>
        <a:graphic>
          <a:graphicData uri="http://schemas.openxmlformats.org/drawingml/2006/table">
            <a:tbl>
              <a:tblPr firstRow="1" bandRow="1"/>
              <a:tblGrid>
                <a:gridCol w="1790675">
                  <a:extLst>
                    <a:ext uri="{9D8B030D-6E8A-4147-A177-3AD203B41FA5}">
                      <a16:colId xmlns:a16="http://schemas.microsoft.com/office/drawing/2014/main" val="4008532839"/>
                    </a:ext>
                  </a:extLst>
                </a:gridCol>
                <a:gridCol w="6363699">
                  <a:extLst>
                    <a:ext uri="{9D8B030D-6E8A-4147-A177-3AD203B41FA5}">
                      <a16:colId xmlns:a16="http://schemas.microsoft.com/office/drawing/2014/main" val="424855760"/>
                    </a:ext>
                  </a:extLst>
                </a:gridCol>
              </a:tblGrid>
              <a:tr h="94866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1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Inclusion Criteria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bg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Years of age or older</a:t>
                      </a: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Symptomatic, moderate-severe or severe functional  or mixed mitral regurgitation (≥ Grade 3+)</a:t>
                      </a:r>
                      <a:r>
                        <a:rPr lang="en-US" sz="11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NYHA functional Class ≥ II </a:t>
                      </a:r>
                      <a:endParaRPr lang="en-US" sz="11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risk for open-heart mitral valve surgery, as determined by the Heart Team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Willing and able to provide informed consent</a:t>
                      </a:r>
                      <a:endParaRPr lang="en-US" sz="11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797724"/>
                  </a:ext>
                </a:extLst>
              </a:tr>
              <a:tr h="232026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1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Exclusion Criteria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Exclusively primary/degenerative mitral regurgitation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eGFR &lt;30mL/min/m</a:t>
                      </a:r>
                      <a:r>
                        <a:rPr lang="en-US" sz="1100" b="0" i="0" u="none" strike="noStrike" kern="1200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LVEF &lt;30%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Severe MAC, severe stenosis, vegetation or mass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 mitral valve repair or replacement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​Severe aortic regurgitation or stenosis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 surgical, mechanical or transcatheter aortic valve implant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Severe tricuspid regurgitation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Severe RV dysfunction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Inadequately treated for cardiac condition (e.g. CAD, LVD, MR, or HF)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Contraindications for TEE imaging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 systemic infection or endocarditis within 3M of procedure</a:t>
                      </a:r>
                    </a:p>
                    <a:p>
                      <a:pPr marL="271463" marR="0" lvl="0" indent="-271463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 expectancy &lt;1 year due to non-cardiac conditions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6" marR="91416" marT="45708" marB="4570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462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280354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AD7BE-537D-1D16-E34F-8CA6CA45A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ACE56FB6-6AB0-4769-B6B8-0523CB1C22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470" y="107157"/>
            <a:ext cx="8605962" cy="485418"/>
          </a:xfrm>
        </p:spPr>
        <p:txBody>
          <a:bodyPr/>
          <a:lstStyle/>
          <a:p>
            <a:pPr lvl="0" defTabSz="685595" eaLnBrk="1" fontAlgn="auto" hangingPunct="1">
              <a:spcAft>
                <a:spcPts val="0"/>
              </a:spcAft>
              <a:defRPr/>
            </a:pPr>
            <a:r>
              <a:rPr lang="en-US" dirty="0">
                <a:cs typeface="Arial"/>
              </a:rPr>
              <a:t>CASSINI-EU STUDY</a:t>
            </a:r>
            <a:endParaRPr lang="en-US" i="1" dirty="0">
              <a:cs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284BC3-9ECF-E855-B584-C93B44EFC3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64400"/>
              </p:ext>
            </p:extLst>
          </p:nvPr>
        </p:nvGraphicFramePr>
        <p:xfrm>
          <a:off x="485775" y="719085"/>
          <a:ext cx="2105025" cy="3217118"/>
        </p:xfrm>
        <a:graphic>
          <a:graphicData uri="http://schemas.openxmlformats.org/drawingml/2006/table">
            <a:tbl>
              <a:tblPr/>
              <a:tblGrid>
                <a:gridCol w="2105025">
                  <a:extLst>
                    <a:ext uri="{9D8B030D-6E8A-4147-A177-3AD203B41FA5}">
                      <a16:colId xmlns:a16="http://schemas.microsoft.com/office/drawing/2014/main" val="3105462708"/>
                    </a:ext>
                  </a:extLst>
                </a:gridCol>
              </a:tblGrid>
              <a:tr h="30282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</a:pPr>
                      <a:r>
                        <a:rPr lang="it-IT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Sites​​</a:t>
                      </a:r>
                      <a:endParaRPr lang="it-IT" sz="1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450" cap="flat" cmpd="sng" algn="ctr">
                      <a:solidFill>
                        <a:srgbClr val="2234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450" cap="flat" cmpd="sng" algn="ctr">
                      <a:solidFill>
                        <a:srgbClr val="2234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3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805543"/>
                  </a:ext>
                </a:extLst>
              </a:tr>
              <a:tr h="48571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</a:pPr>
                      <a:r>
                        <a:rPr lang="en-US" sz="1100" b="1" i="0" dirty="0">
                          <a:solidFill>
                            <a:srgbClr val="22344C"/>
                          </a:solidFill>
                          <a:effectLst/>
                          <a:latin typeface="Arial" panose="020B0604020202020204" pitchFamily="34" charset="0"/>
                        </a:rPr>
                        <a:t> Vilnius, Lithuania​</a:t>
                      </a:r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450" cap="flat" cmpd="sng" algn="ctr">
                      <a:solidFill>
                        <a:srgbClr val="2234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873594"/>
                  </a:ext>
                </a:extLst>
              </a:tr>
              <a:tr h="48571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</a:pPr>
                      <a:r>
                        <a:rPr lang="en-US" sz="1100" b="1" i="0" dirty="0">
                          <a:solidFill>
                            <a:srgbClr val="22344C"/>
                          </a:solidFill>
                          <a:effectLst/>
                          <a:latin typeface="Arial" panose="020B0604020202020204" pitchFamily="34" charset="0"/>
                        </a:rPr>
                        <a:t>Warsaw, Poland​</a:t>
                      </a:r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350551"/>
                  </a:ext>
                </a:extLst>
              </a:tr>
              <a:tr h="48571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</a:pPr>
                      <a:r>
                        <a:rPr lang="en-US" sz="1100" b="1" i="0" dirty="0">
                          <a:solidFill>
                            <a:srgbClr val="22344C"/>
                          </a:solidFill>
                          <a:effectLst/>
                          <a:latin typeface="Arial" panose="020B0604020202020204" pitchFamily="34" charset="0"/>
                        </a:rPr>
                        <a:t>   Tbilisi, Georgia​</a:t>
                      </a:r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 </a:t>
                      </a:r>
                      <a:r>
                        <a:rPr lang="en-US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(x2)</a:t>
                      </a:r>
                      <a:endParaRPr lang="en-US" sz="1000" b="1" i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957661"/>
                  </a:ext>
                </a:extLst>
              </a:tr>
              <a:tr h="48571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</a:pPr>
                      <a:r>
                        <a:rPr lang="en-US" sz="1100" b="1" i="0" dirty="0">
                          <a:solidFill>
                            <a:srgbClr val="22344C"/>
                          </a:solidFill>
                          <a:effectLst/>
                          <a:latin typeface="Arial" panose="020B0604020202020204" pitchFamily="34" charset="0"/>
                        </a:rPr>
                        <a:t>Katowice, Poland​</a:t>
                      </a:r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334593"/>
                  </a:ext>
                </a:extLst>
              </a:tr>
              <a:tr h="48571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</a:pPr>
                      <a:r>
                        <a:rPr lang="en-US" sz="1100" b="1" i="0" dirty="0">
                          <a:solidFill>
                            <a:srgbClr val="22344C"/>
                          </a:solidFill>
                          <a:effectLst/>
                          <a:latin typeface="Arial" panose="020B0604020202020204" pitchFamily="34" charset="0"/>
                        </a:rPr>
                        <a:t>Milan, Italy </a:t>
                      </a:r>
                      <a:r>
                        <a:rPr lang="en-US" sz="1100" b="1" i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(x2)</a:t>
                      </a:r>
                      <a:r>
                        <a:rPr lang="en-US" sz="1100" b="1" i="0" dirty="0">
                          <a:solidFill>
                            <a:srgbClr val="22344C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553842"/>
                  </a:ext>
                </a:extLst>
              </a:tr>
              <a:tr h="48571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650"/>
                        </a:lnSpc>
                      </a:pPr>
                      <a:r>
                        <a:rPr lang="it-IT" sz="1100" b="1" i="0" dirty="0">
                          <a:solidFill>
                            <a:srgbClr val="22344C"/>
                          </a:solidFill>
                          <a:effectLst/>
                          <a:latin typeface="Arial" panose="020B0604020202020204" pitchFamily="34" charset="0"/>
                        </a:rPr>
                        <a:t>Brighton, UK ​</a:t>
                      </a:r>
                      <a:r>
                        <a:rPr lang="it-IT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it-IT" sz="1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450" cap="flat" cmpd="sng" algn="ctr">
                      <a:solidFill>
                        <a:srgbClr val="2234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51984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2B61685-1B56-E524-3105-9125CA0D43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02"/>
          <a:stretch>
            <a:fillRect/>
          </a:stretch>
        </p:blipFill>
        <p:spPr>
          <a:xfrm>
            <a:off x="3365008" y="719085"/>
            <a:ext cx="5562424" cy="368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29532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6A3C6-8A33-CF2B-3F0B-AD2FEAF81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9B7B6B2F-B9A2-CAD7-7589-564E717A3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CAS 001-001 – </a:t>
            </a:r>
            <a:r>
              <a:rPr lang="pl-PL" sz="2600" i="1" dirty="0"/>
              <a:t>Preoperative echocardiography</a:t>
            </a:r>
            <a:endParaRPr lang="en-US" sz="2600" i="1" dirty="0"/>
          </a:p>
        </p:txBody>
      </p:sp>
      <p:pic>
        <p:nvPicPr>
          <p:cNvPr id="2" name="MOVIE-0004">
            <a:hlinkClick r:id="" action="ppaction://media"/>
            <a:extLst>
              <a:ext uri="{FF2B5EF4-FFF2-40B4-BE49-F238E27FC236}">
                <a16:creationId xmlns:a16="http://schemas.microsoft.com/office/drawing/2014/main" id="{58FD3AB9-1778-8647-6838-C26A8A191F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9356" t="8859" r="5966" b="4747"/>
          <a:stretch>
            <a:fillRect/>
          </a:stretch>
        </p:blipFill>
        <p:spPr>
          <a:xfrm>
            <a:off x="216568" y="1009746"/>
            <a:ext cx="3569369" cy="2731258"/>
          </a:xfrm>
          <a:prstGeom prst="rect">
            <a:avLst/>
          </a:prstGeom>
        </p:spPr>
      </p:pic>
      <p:pic>
        <p:nvPicPr>
          <p:cNvPr id="3" name="MOVIE-0005">
            <a:hlinkClick r:id="" action="ppaction://media"/>
            <a:extLst>
              <a:ext uri="{FF2B5EF4-FFF2-40B4-BE49-F238E27FC236}">
                <a16:creationId xmlns:a16="http://schemas.microsoft.com/office/drawing/2014/main" id="{A52776B9-AAC2-F585-6429-32C84F6E58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6082" t="28649"/>
          <a:stretch>
            <a:fillRect/>
          </a:stretch>
        </p:blipFill>
        <p:spPr>
          <a:xfrm>
            <a:off x="4114800" y="1004279"/>
            <a:ext cx="4812632" cy="2742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A3C324-4F24-27E3-1F70-48D8DFFCDA54}"/>
              </a:ext>
            </a:extLst>
          </p:cNvPr>
          <p:cNvSpPr txBox="1"/>
          <p:nvPr/>
        </p:nvSpPr>
        <p:spPr>
          <a:xfrm>
            <a:off x="216568" y="3964477"/>
            <a:ext cx="87108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0" dirty="0">
                <a:solidFill>
                  <a:schemeClr val="bg1"/>
                </a:solidFill>
              </a:rPr>
              <a:t>Severe MR – Mixed type II (predominant) and type </a:t>
            </a:r>
            <a:r>
              <a:rPr lang="en-US" sz="1600" i="0" dirty="0" err="1">
                <a:solidFill>
                  <a:schemeClr val="bg1"/>
                </a:solidFill>
              </a:rPr>
              <a:t>IIIb</a:t>
            </a:r>
            <a:r>
              <a:rPr lang="en-US" sz="1600" i="0" dirty="0">
                <a:solidFill>
                  <a:schemeClr val="bg1"/>
                </a:solidFill>
              </a:rPr>
              <a:t>, with A2-A1 prolapse and flail</a:t>
            </a:r>
          </a:p>
        </p:txBody>
      </p:sp>
    </p:spTree>
    <p:extLst>
      <p:ext uri="{BB962C8B-B14F-4D97-AF65-F5344CB8AC3E}">
        <p14:creationId xmlns:p14="http://schemas.microsoft.com/office/powerpoint/2010/main" val="37651440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6A3C6-8A33-CF2B-3F0B-AD2FEAF81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9B7B6B2F-B9A2-CAD7-7589-564E717A3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0873" y="75843"/>
            <a:ext cx="8015740" cy="566738"/>
          </a:xfrm>
        </p:spPr>
        <p:txBody>
          <a:bodyPr/>
          <a:lstStyle/>
          <a:p>
            <a:r>
              <a:rPr lang="en-US" sz="2600" dirty="0"/>
              <a:t>CAS 001-001 – </a:t>
            </a:r>
            <a:r>
              <a:rPr lang="pl-PL" sz="2600" i="1" dirty="0"/>
              <a:t>Preoperative </a:t>
            </a:r>
            <a:r>
              <a:rPr lang="en-US" sz="2600" i="1" dirty="0"/>
              <a:t>planning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774394-CFFB-90B7-4A29-F0B5308A4E7B}"/>
              </a:ext>
            </a:extLst>
          </p:cNvPr>
          <p:cNvSpPr txBox="1"/>
          <p:nvPr/>
        </p:nvSpPr>
        <p:spPr>
          <a:xfrm>
            <a:off x="667980" y="4007881"/>
            <a:ext cx="27595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i="0" dirty="0">
                <a:solidFill>
                  <a:schemeClr val="bg1"/>
                </a:solidFill>
              </a:rPr>
              <a:t>Annulus dimensions compatible with Saturn Small Size (28mm)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4CCF03-78C5-09DC-F7EF-57D81A825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121361"/>
              </p:ext>
            </p:extLst>
          </p:nvPr>
        </p:nvGraphicFramePr>
        <p:xfrm>
          <a:off x="309667" y="671916"/>
          <a:ext cx="2598819" cy="139437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962244">
                  <a:extLst>
                    <a:ext uri="{9D8B030D-6E8A-4147-A177-3AD203B41FA5}">
                      <a16:colId xmlns:a16="http://schemas.microsoft.com/office/drawing/2014/main" val="1582780992"/>
                    </a:ext>
                  </a:extLst>
                </a:gridCol>
                <a:gridCol w="280339">
                  <a:extLst>
                    <a:ext uri="{9D8B030D-6E8A-4147-A177-3AD203B41FA5}">
                      <a16:colId xmlns:a16="http://schemas.microsoft.com/office/drawing/2014/main" val="827952335"/>
                    </a:ext>
                  </a:extLst>
                </a:gridCol>
                <a:gridCol w="678118">
                  <a:extLst>
                    <a:ext uri="{9D8B030D-6E8A-4147-A177-3AD203B41FA5}">
                      <a16:colId xmlns:a16="http://schemas.microsoft.com/office/drawing/2014/main" val="1461422067"/>
                    </a:ext>
                  </a:extLst>
                </a:gridCol>
                <a:gridCol w="678118">
                  <a:extLst>
                    <a:ext uri="{9D8B030D-6E8A-4147-A177-3AD203B41FA5}">
                      <a16:colId xmlns:a16="http://schemas.microsoft.com/office/drawing/2014/main" val="2515285380"/>
                    </a:ext>
                  </a:extLst>
                </a:gridCol>
              </a:tblGrid>
              <a:tr h="272964">
                <a:tc gridSpan="2"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 dirty="0">
                          <a:solidFill>
                            <a:schemeClr val="bg1"/>
                          </a:solidFill>
                          <a:effectLst/>
                        </a:rPr>
                        <a:t>ES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900" dirty="0">
                          <a:solidFill>
                            <a:schemeClr val="bg1"/>
                          </a:solidFill>
                          <a:effectLst/>
                        </a:rPr>
                        <a:t>ED</a:t>
                      </a:r>
                      <a:endParaRPr lang="en-US" sz="9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4551421"/>
                  </a:ext>
                </a:extLst>
              </a:tr>
              <a:tr h="280352">
                <a:tc>
                  <a:txBody>
                    <a:bodyPr/>
                    <a:lstStyle/>
                    <a:p>
                      <a:pPr marL="36195" algn="just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D perimeter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800" dirty="0">
                          <a:effectLst/>
                        </a:rPr>
                        <a:t>mm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116.7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117.8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570164"/>
                  </a:ext>
                </a:extLst>
              </a:tr>
              <a:tr h="280352">
                <a:tc>
                  <a:txBody>
                    <a:bodyPr/>
                    <a:lstStyle/>
                    <a:p>
                      <a:pPr marL="36195" algn="just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P Diameter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800" dirty="0">
                          <a:effectLst/>
                        </a:rPr>
                        <a:t>mm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37.1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37.5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6172122"/>
                  </a:ext>
                </a:extLst>
              </a:tr>
              <a:tr h="280352">
                <a:tc>
                  <a:txBody>
                    <a:bodyPr/>
                    <a:lstStyle/>
                    <a:p>
                      <a:pPr marL="36195" algn="just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A-P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800" dirty="0">
                          <a:effectLst/>
                        </a:rPr>
                        <a:t>mm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31.4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</a:rPr>
                        <a:t>29.2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1007591"/>
                  </a:ext>
                </a:extLst>
              </a:tr>
              <a:tr h="280352">
                <a:tc>
                  <a:txBody>
                    <a:bodyPr/>
                    <a:lstStyle/>
                    <a:p>
                      <a:pPr marL="36195" algn="just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effectLst/>
                        </a:rPr>
                        <a:t>C-C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800" dirty="0">
                          <a:effectLst/>
                        </a:rPr>
                        <a:t>mm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37.5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40.3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648145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154D330B-7C48-03D6-3908-97EF6A308906}"/>
              </a:ext>
            </a:extLst>
          </p:cNvPr>
          <p:cNvGrpSpPr/>
          <p:nvPr/>
        </p:nvGrpSpPr>
        <p:grpSpPr>
          <a:xfrm>
            <a:off x="309667" y="2226874"/>
            <a:ext cx="1967086" cy="1687902"/>
            <a:chOff x="894427" y="3076073"/>
            <a:chExt cx="2899410" cy="2792678"/>
          </a:xfrm>
        </p:grpSpPr>
        <p:pic>
          <p:nvPicPr>
            <p:cNvPr id="8" name="Immagine 2">
              <a:extLst>
                <a:ext uri="{FF2B5EF4-FFF2-40B4-BE49-F238E27FC236}">
                  <a16:creationId xmlns:a16="http://schemas.microsoft.com/office/drawing/2014/main" id="{E99FF044-EAF0-D2E2-AEE2-981B6F8CD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15"/>
            <a:stretch/>
          </p:blipFill>
          <p:spPr>
            <a:xfrm>
              <a:off x="894427" y="3076073"/>
              <a:ext cx="2899410" cy="2792678"/>
            </a:xfrm>
            <a:prstGeom prst="rect">
              <a:avLst/>
            </a:prstGeom>
          </p:spPr>
        </p:pic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AA3ED616-169A-846D-660C-184F5F7CC29E}"/>
                </a:ext>
              </a:extLst>
            </p:cNvPr>
            <p:cNvSpPr/>
            <p:nvPr/>
          </p:nvSpPr>
          <p:spPr>
            <a:xfrm>
              <a:off x="1765177" y="3902090"/>
              <a:ext cx="1176779" cy="1178957"/>
            </a:xfrm>
            <a:prstGeom prst="flowChartConnector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CCD54-65BA-4E14-9BBA-D9E1688877A4}"/>
              </a:ext>
            </a:extLst>
          </p:cNvPr>
          <p:cNvGrpSpPr/>
          <p:nvPr/>
        </p:nvGrpSpPr>
        <p:grpSpPr>
          <a:xfrm>
            <a:off x="6844220" y="2443465"/>
            <a:ext cx="2206330" cy="1661847"/>
            <a:chOff x="3353905" y="2719434"/>
            <a:chExt cx="2879188" cy="23495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12D7FD-2AFA-6FF1-069D-351AE42DC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3905" y="2719434"/>
              <a:ext cx="2789693" cy="234955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1A02AE-0CD7-7071-25B1-C567A877E2F2}"/>
                </a:ext>
              </a:extLst>
            </p:cNvPr>
            <p:cNvSpPr txBox="1"/>
            <p:nvPr/>
          </p:nvSpPr>
          <p:spPr>
            <a:xfrm>
              <a:off x="4241166" y="4699119"/>
              <a:ext cx="1298120" cy="369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i="0" dirty="0">
                  <a:solidFill>
                    <a:srgbClr val="FFFF00"/>
                  </a:solidFill>
                </a:rPr>
                <a:t>End-Systole</a:t>
              </a:r>
              <a:endParaRPr 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28B558-89CC-FD7F-1789-A1F213FE2ABB}"/>
                </a:ext>
              </a:extLst>
            </p:cNvPr>
            <p:cNvSpPr txBox="1"/>
            <p:nvPr/>
          </p:nvSpPr>
          <p:spPr>
            <a:xfrm>
              <a:off x="3443400" y="2747515"/>
              <a:ext cx="2789693" cy="348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0" dirty="0">
                  <a:solidFill>
                    <a:srgbClr val="FFFF00"/>
                  </a:solidFill>
                </a:rPr>
                <a:t>Neo-LVOT estimate: 209.7 mm</a:t>
              </a:r>
              <a:r>
                <a:rPr lang="en-US" sz="1000" i="0" baseline="30000" dirty="0">
                  <a:solidFill>
                    <a:srgbClr val="FFFF00"/>
                  </a:solidFill>
                </a:rPr>
                <a:t>2</a:t>
              </a:r>
              <a:endParaRPr lang="en-US" sz="1000" i="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2A6B998-16EA-47A8-9664-1A8B569D0F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1791" y="630699"/>
            <a:ext cx="2137749" cy="39497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287C12-2A41-23CE-21C1-1189D071EEC1}"/>
              </a:ext>
            </a:extLst>
          </p:cNvPr>
          <p:cNvSpPr txBox="1"/>
          <p:nvPr/>
        </p:nvSpPr>
        <p:spPr>
          <a:xfrm>
            <a:off x="6844220" y="4215014"/>
            <a:ext cx="16476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</a:rPr>
              <a:t>No risk of LVOTO</a:t>
            </a:r>
            <a:endParaRPr lang="en-US" sz="1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EF9BFE-D20C-E73C-C928-B6A99136C3EC}"/>
              </a:ext>
            </a:extLst>
          </p:cNvPr>
          <p:cNvGrpSpPr>
            <a:grpSpLocks noChangeAspect="1"/>
          </p:cNvGrpSpPr>
          <p:nvPr/>
        </p:nvGrpSpPr>
        <p:grpSpPr>
          <a:xfrm>
            <a:off x="2506480" y="2455632"/>
            <a:ext cx="1721303" cy="1257961"/>
            <a:chOff x="3664502" y="1436188"/>
            <a:chExt cx="4001344" cy="299183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ED74AD6-E628-5F2B-DBE7-503E5C17E4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5029" r="5130"/>
            <a:stretch/>
          </p:blipFill>
          <p:spPr>
            <a:xfrm>
              <a:off x="3664502" y="2206700"/>
              <a:ext cx="2702597" cy="222132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E08AE3-0977-7B24-2B31-DAB95B77E151}"/>
                </a:ext>
              </a:extLst>
            </p:cNvPr>
            <p:cNvGrpSpPr/>
            <p:nvPr/>
          </p:nvGrpSpPr>
          <p:grpSpPr>
            <a:xfrm>
              <a:off x="4073977" y="1436188"/>
              <a:ext cx="1879772" cy="1516901"/>
              <a:chOff x="8073793" y="1119721"/>
              <a:chExt cx="1801866" cy="131240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5F5E9D9-9B35-1992-43BE-4715A3BB69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73793" y="1435429"/>
                <a:ext cx="0" cy="99669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DF7FD87-5F52-D3CE-83AF-1C5FE7DBBF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75659" y="1428254"/>
                <a:ext cx="0" cy="99669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E49BB82-A022-9E47-FF0C-7050F6154E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81366" y="1620941"/>
                <a:ext cx="1790433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arrow" w="med" len="lg"/>
                <a:tailEnd type="arrow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A2385C-361F-71FB-44E1-6680916A9DFB}"/>
                  </a:ext>
                </a:extLst>
              </p:cNvPr>
              <p:cNvSpPr txBox="1"/>
              <p:nvPr/>
            </p:nvSpPr>
            <p:spPr>
              <a:xfrm>
                <a:off x="8640733" y="1119721"/>
                <a:ext cx="838710" cy="522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28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00B484-BE4F-1672-E792-22A030A73B1B}"/>
                </a:ext>
              </a:extLst>
            </p:cNvPr>
            <p:cNvCxnSpPr>
              <a:cxnSpLocks/>
            </p:cNvCxnSpPr>
            <p:nvPr/>
          </p:nvCxnSpPr>
          <p:spPr>
            <a:xfrm>
              <a:off x="6060445" y="3825083"/>
              <a:ext cx="9000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D6F50BD-70F2-4CCE-7E09-4A9164B5651F}"/>
                </a:ext>
              </a:extLst>
            </p:cNvPr>
            <p:cNvCxnSpPr>
              <a:cxnSpLocks/>
            </p:cNvCxnSpPr>
            <p:nvPr/>
          </p:nvCxnSpPr>
          <p:spPr>
            <a:xfrm>
              <a:off x="6824299" y="2812018"/>
              <a:ext cx="0" cy="100621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 w="med" len="lg"/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8BC010-71AA-4C85-2535-E7313972F6AE}"/>
                </a:ext>
              </a:extLst>
            </p:cNvPr>
            <p:cNvSpPr txBox="1"/>
            <p:nvPr/>
          </p:nvSpPr>
          <p:spPr>
            <a:xfrm>
              <a:off x="6824298" y="3036160"/>
              <a:ext cx="841548" cy="629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D770BB-6FD0-84F3-E0CE-737DCEF49AFC}"/>
                </a:ext>
              </a:extLst>
            </p:cNvPr>
            <p:cNvCxnSpPr>
              <a:cxnSpLocks/>
            </p:cNvCxnSpPr>
            <p:nvPr/>
          </p:nvCxnSpPr>
          <p:spPr>
            <a:xfrm>
              <a:off x="6052245" y="2812014"/>
              <a:ext cx="1040462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magine 2">
            <a:extLst>
              <a:ext uri="{FF2B5EF4-FFF2-40B4-BE49-F238E27FC236}">
                <a16:creationId xmlns:a16="http://schemas.microsoft.com/office/drawing/2014/main" id="{C7062CE8-19CD-49B0-C26D-586B5E438A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7" r="10267"/>
          <a:stretch/>
        </p:blipFill>
        <p:spPr>
          <a:xfrm>
            <a:off x="6912800" y="671916"/>
            <a:ext cx="2013361" cy="171690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794287-2959-2162-B9DE-85531587C362}"/>
              </a:ext>
            </a:extLst>
          </p:cNvPr>
          <p:cNvSpPr txBox="1"/>
          <p:nvPr/>
        </p:nvSpPr>
        <p:spPr>
          <a:xfrm>
            <a:off x="6912800" y="697225"/>
            <a:ext cx="2137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0" dirty="0">
                <a:solidFill>
                  <a:srgbClr val="FFFF00"/>
                </a:solidFill>
              </a:rPr>
              <a:t>Neo-LVOT estimate: 490.4 mm</a:t>
            </a:r>
            <a:r>
              <a:rPr lang="en-US" sz="1000" i="0" baseline="30000" dirty="0">
                <a:solidFill>
                  <a:srgbClr val="FFFF00"/>
                </a:solidFill>
              </a:rPr>
              <a:t>2</a:t>
            </a:r>
            <a:endParaRPr lang="en-US" sz="1000" i="0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DF55F0-313B-151B-BC6E-CBC060C89A1C}"/>
              </a:ext>
            </a:extLst>
          </p:cNvPr>
          <p:cNvSpPr txBox="1"/>
          <p:nvPr/>
        </p:nvSpPr>
        <p:spPr>
          <a:xfrm>
            <a:off x="7365169" y="2123687"/>
            <a:ext cx="10941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0" dirty="0">
                <a:solidFill>
                  <a:srgbClr val="FFFF00"/>
                </a:solidFill>
              </a:rPr>
              <a:t>Early-Systole</a:t>
            </a:r>
            <a:endParaRPr lang="en-US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0559"/>
      </p:ext>
    </p:ext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RF 2007 Template&amp;#x0D;&amp;#x0A;Title 44 pt Bold Arial&amp;quot;&quot;/&gt;&lt;property id=&quot;20307&quot; value=&quot;404&quot;/&gt;&lt;/object&gt;&lt;object type=&quot;3&quot; unique_id=&quot;10005&quot;&gt;&lt;property id=&quot;20148&quot; value=&quot;5&quot;/&gt;&lt;property id=&quot;20300&quot; value=&quot;Slide 2 - &amp;quot;Text Slide – Titles Need to be Titlecase&amp;quot;&quot;/&gt;&lt;property id=&quot;20307&quot; value=&quot;405&quot;/&gt;&lt;/object&gt;&lt;object type=&quot;3&quot; unique_id=&quot;10006&quot;&gt;&lt;property id=&quot;20148&quot; value=&quot;5&quot;/&gt;&lt;property id=&quot;20300&quot; value=&quot;Slide 3 - &amp;quot;Color Palette&amp;quot;&quot;/&gt;&lt;property id=&quot;20307&quot; value=&quot;409&quot;/&gt;&lt;/object&gt;&lt;object type=&quot;3&quot; unique_id=&quot;10007&quot;&gt;&lt;property id=&quot;20148&quot; value=&quot;5&quot;/&gt;&lt;property id=&quot;20300&quot; value=&quot;Slide 4 - &amp;quot;Charts Slide&amp;quot;&quot;/&gt;&lt;property id=&quot;20307&quot; value=&quot;406&quot;/&gt;&lt;/object&gt;&lt;object type=&quot;3&quot; unique_id=&quot;10008&quot;&gt;&lt;property id=&quot;20148&quot; value=&quot;5&quot;/&gt;&lt;property id=&quot;20300&quot; value=&quot;Slide 6 - &amp;quot;Table Slide&amp;quot;&quot;/&gt;&lt;property id=&quot;20307&quot; value=&quot;398&quot;/&gt;&lt;/object&gt;&lt;object type=&quot;3&quot; unique_id=&quot;10009&quot;&gt;&lt;property id=&quot;20148&quot; value=&quot;5&quot;/&gt;&lt;property id=&quot;20300&quot; value=&quot;Slide 7 - &amp;quot;Sample Org Chart&amp;quot;&quot;/&gt;&lt;property id=&quot;20307&quot; value=&quot;403&quot;/&gt;&lt;/object&gt;&lt;object type=&quot;3&quot; unique_id=&quot;10010&quot;&gt;&lt;property id=&quot;20148&quot; value=&quot;5&quot;/&gt;&lt;property id=&quot;20300&quot; value=&quot;Slide 8 - &amp;quot;Sample Line Chart&amp;quot;&quot;/&gt;&lt;property id=&quot;20307&quot; value=&quot;407&quot;/&gt;&lt;/object&gt;&lt;object type=&quot;3&quot; unique_id=&quot;10011&quot;&gt;&lt;property id=&quot;20148&quot; value=&quot;5&quot;/&gt;&lt;property id=&quot;20300&quot; value=&quot;Slide 10 - &amp;quot;Photos &amp;amp; Bulleted Text&amp;quot;&quot;/&gt;&lt;property id=&quot;20307&quot; value=&quot;410&quot;/&gt;&lt;/object&gt;&lt;object type=&quot;3&quot; unique_id=&quot;10012&quot;&gt;&lt;property id=&quot;20148&quot; value=&quot;5&quot;/&gt;&lt;property id=&quot;20300&quot; value=&quot;Slide 11 - &amp;quot;Photo&amp;quot;&quot;/&gt;&lt;property id=&quot;20307&quot; value=&quot;411&quot;/&gt;&lt;/object&gt;&lt;object type=&quot;3&quot; unique_id=&quot;17581&quot;&gt;&lt;property id=&quot;20148&quot; value=&quot;5&quot;/&gt;&lt;property id=&quot;20300&quot; value=&quot;Slide 5&quot;/&gt;&lt;property id=&quot;20307&quot; value=&quot;414&quot;/&gt;&lt;/object&gt;&lt;object type=&quot;3&quot; unique_id=&quot;17582&quot;&gt;&lt;property id=&quot;20148&quot; value=&quot;5&quot;/&gt;&lt;property id=&quot;20300&quot; value=&quot;Slide 9 - &amp;quot;Sample Line Chart&amp;quot;&quot;/&gt;&lt;property id=&quot;20307&quot; value=&quot;413&quot;/&gt;&lt;/object&gt;&lt;/object&gt;&lt;/object&gt;&lt;/database&gt;"/>
</p:tagLst>
</file>

<file path=ppt/theme/theme1.xml><?xml version="1.0" encoding="utf-8"?>
<a:theme xmlns:a="http://schemas.openxmlformats.org/drawingml/2006/main" name="CRF_2006_background">
  <a:themeElements>
    <a:clrScheme name="NYV">
      <a:dk1>
        <a:srgbClr val="031637"/>
      </a:dk1>
      <a:lt1>
        <a:srgbClr val="FFFFFF"/>
      </a:lt1>
      <a:dk2>
        <a:srgbClr val="050B36"/>
      </a:dk2>
      <a:lt2>
        <a:srgbClr val="0B20CE"/>
      </a:lt2>
      <a:accent1>
        <a:srgbClr val="3E80FC"/>
      </a:accent1>
      <a:accent2>
        <a:srgbClr val="FA6400"/>
      </a:accent2>
      <a:accent3>
        <a:srgbClr val="0A20CD"/>
      </a:accent3>
      <a:accent4>
        <a:srgbClr val="00C2B9"/>
      </a:accent4>
      <a:accent5>
        <a:srgbClr val="4FBAE8"/>
      </a:accent5>
      <a:accent6>
        <a:srgbClr val="060A35"/>
      </a:accent6>
      <a:hlink>
        <a:srgbClr val="3E7FFC"/>
      </a:hlink>
      <a:folHlink>
        <a:srgbClr val="F96400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i="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RF_2006_background">
  <a:themeElements>
    <a:clrScheme name="NYV">
      <a:dk1>
        <a:srgbClr val="031637"/>
      </a:dk1>
      <a:lt1>
        <a:srgbClr val="FFFFFF"/>
      </a:lt1>
      <a:dk2>
        <a:srgbClr val="050B36"/>
      </a:dk2>
      <a:lt2>
        <a:srgbClr val="0B20CE"/>
      </a:lt2>
      <a:accent1>
        <a:srgbClr val="3E80FC"/>
      </a:accent1>
      <a:accent2>
        <a:srgbClr val="FA6400"/>
      </a:accent2>
      <a:accent3>
        <a:srgbClr val="0A20CD"/>
      </a:accent3>
      <a:accent4>
        <a:srgbClr val="00C2B9"/>
      </a:accent4>
      <a:accent5>
        <a:srgbClr val="4FBAE8"/>
      </a:accent5>
      <a:accent6>
        <a:srgbClr val="060A35"/>
      </a:accent6>
      <a:hlink>
        <a:srgbClr val="3E7FFC"/>
      </a:hlink>
      <a:folHlink>
        <a:srgbClr val="F96400"/>
      </a:folHlink>
    </a:clrScheme>
    <a:fontScheme name="CRF_2006_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ea typeface="ヒラギノ角ゴ Pro W3" pitchFamily="-111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i="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CRF_2006_backgrou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F_2006_backgrou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F_2006_background 8">
        <a:dk1>
          <a:srgbClr val="000000"/>
        </a:dk1>
        <a:lt1>
          <a:srgbClr val="FFFFFF"/>
        </a:lt1>
        <a:dk2>
          <a:srgbClr val="002E4B"/>
        </a:dk2>
        <a:lt2>
          <a:srgbClr val="FDE25E"/>
        </a:lt2>
        <a:accent1>
          <a:srgbClr val="FF3300"/>
        </a:accent1>
        <a:accent2>
          <a:srgbClr val="3333FF"/>
        </a:accent2>
        <a:accent3>
          <a:srgbClr val="AAADB1"/>
        </a:accent3>
        <a:accent4>
          <a:srgbClr val="DADADA"/>
        </a:accent4>
        <a:accent5>
          <a:srgbClr val="FFADAA"/>
        </a:accent5>
        <a:accent6>
          <a:srgbClr val="2D2DE7"/>
        </a:accent6>
        <a:hlink>
          <a:srgbClr val="FFCC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B2BE72FDB7054490D82EF542C02685" ma:contentTypeVersion="15" ma:contentTypeDescription="Create a new document." ma:contentTypeScope="" ma:versionID="54a1a1cc626388867122fb5edf02a1c1">
  <xsd:schema xmlns:xsd="http://www.w3.org/2001/XMLSchema" xmlns:xs="http://www.w3.org/2001/XMLSchema" xmlns:p="http://schemas.microsoft.com/office/2006/metadata/properties" xmlns:ns2="f179b9cd-6c53-4ee0-9d2a-ac7b4b9fa5cf" xmlns:ns3="287d612d-bd14-4c19-8f52-a88fe86335d1" targetNamespace="http://schemas.microsoft.com/office/2006/metadata/properties" ma:root="true" ma:fieldsID="43bcec7bd93c85629421f1d1158e936a" ns2:_="" ns3:_="">
    <xsd:import namespace="f179b9cd-6c53-4ee0-9d2a-ac7b4b9fa5cf"/>
    <xsd:import namespace="287d612d-bd14-4c19-8f52-a88fe86335d1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9b9cd-6c53-4ee0-9d2a-ac7b4b9fa5c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e891162-c0f5-41a5-a4f5-9ee7111fe6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d612d-bd14-4c19-8f52-a88fe86335d1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40b6cbe-c25b-4cd7-93bb-8969399d0a5a}" ma:internalName="TaxCatchAll" ma:showField="CatchAllData" ma:web="287d612d-bd14-4c19-8f52-a88fe86335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2043D4-E969-44D9-8D8D-E78334CD4A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79b9cd-6c53-4ee0-9d2a-ac7b4b9fa5cf"/>
    <ds:schemaRef ds:uri="287d612d-bd14-4c19-8f52-a88fe86335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E3A523-7EB6-4FD1-8642-517F79C2F0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5473</TotalTime>
  <Words>1054</Words>
  <Application>Microsoft Office PowerPoint</Application>
  <PresentationFormat>On-screen Show (16:9)</PresentationFormat>
  <Paragraphs>197</Paragraphs>
  <Slides>17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Aptos</vt:lpstr>
      <vt:lpstr>Arial</vt:lpstr>
      <vt:lpstr>Calibri</vt:lpstr>
      <vt:lpstr>Helvetica Light</vt:lpstr>
      <vt:lpstr>Myriad Pro</vt:lpstr>
      <vt:lpstr>Tahoma</vt:lpstr>
      <vt:lpstr>Times New Roman</vt:lpstr>
      <vt:lpstr>Wingdings</vt:lpstr>
      <vt:lpstr>Wingdings 2</vt:lpstr>
      <vt:lpstr>ヒラギノ角ゴ Pro W3</vt:lpstr>
      <vt:lpstr>CRF_2006_background</vt:lpstr>
      <vt:lpstr>1_CRF_2006_background</vt:lpstr>
      <vt:lpstr>PowerPoint Presentation</vt:lpstr>
      <vt:lpstr>PowerPoint Presentation</vt:lpstr>
      <vt:lpstr>SATURN TMVR</vt:lpstr>
      <vt:lpstr>InnovHeart’s SATURN TMVR CASSINI Studies</vt:lpstr>
      <vt:lpstr>CASSINI-EU Study</vt:lpstr>
      <vt:lpstr>CASSINI-EU STUDY - Key Inclusion and Exclusion Criteria</vt:lpstr>
      <vt:lpstr>CASSINI-EU STUDY</vt:lpstr>
      <vt:lpstr>CAS 001-001 – Preoperative echocardiography</vt:lpstr>
      <vt:lpstr>CAS 001-001 – Preoperative planning</vt:lpstr>
      <vt:lpstr>CAS 001-001 – Preoperative planning</vt:lpstr>
      <vt:lpstr>CAS 001-001 – Procedure</vt:lpstr>
      <vt:lpstr>CAS 001-001 – Procedure</vt:lpstr>
      <vt:lpstr>CAS 001-001 – Procedure</vt:lpstr>
      <vt:lpstr>CAS 001-001 – Procedure</vt:lpstr>
      <vt:lpstr>CAS 001-001 – 1 Year follow-up</vt:lpstr>
      <vt:lpstr>CAS 001-001 – 1 Year follow-up</vt:lpstr>
      <vt:lpstr>Conclusions</vt:lpstr>
    </vt:vector>
  </TitlesOfParts>
  <Company>CRF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Detrimental Impact of Chronic Renal Insufficiency</dc:title>
  <dc:creator>jzuccardy</dc:creator>
  <cp:lastModifiedBy>Patricia Joyce</cp:lastModifiedBy>
  <cp:revision>310</cp:revision>
  <dcterms:created xsi:type="dcterms:W3CDTF">2015-03-17T14:58:49Z</dcterms:created>
  <dcterms:modified xsi:type="dcterms:W3CDTF">2025-07-08T13:09:19Z</dcterms:modified>
</cp:coreProperties>
</file>